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97"/>
  </p:notesMasterIdLst>
  <p:handoutMasterIdLst>
    <p:handoutMasterId r:id="rId98"/>
  </p:handoutMasterIdLst>
  <p:sldIdLst>
    <p:sldId id="692" r:id="rId2"/>
    <p:sldId id="943" r:id="rId3"/>
    <p:sldId id="945" r:id="rId4"/>
    <p:sldId id="944" r:id="rId5"/>
    <p:sldId id="946" r:id="rId6"/>
    <p:sldId id="948" r:id="rId7"/>
    <p:sldId id="947" r:id="rId8"/>
    <p:sldId id="949" r:id="rId9"/>
    <p:sldId id="950" r:id="rId10"/>
    <p:sldId id="951" r:id="rId11"/>
    <p:sldId id="952" r:id="rId12"/>
    <p:sldId id="954" r:id="rId13"/>
    <p:sldId id="957" r:id="rId14"/>
    <p:sldId id="953" r:id="rId15"/>
    <p:sldId id="959" r:id="rId16"/>
    <p:sldId id="958" r:id="rId17"/>
    <p:sldId id="942" r:id="rId18"/>
    <p:sldId id="846" r:id="rId19"/>
    <p:sldId id="815" r:id="rId20"/>
    <p:sldId id="816" r:id="rId21"/>
    <p:sldId id="932" r:id="rId22"/>
    <p:sldId id="960" r:id="rId23"/>
    <p:sldId id="817" r:id="rId24"/>
    <p:sldId id="818" r:id="rId25"/>
    <p:sldId id="930" r:id="rId26"/>
    <p:sldId id="933" r:id="rId27"/>
    <p:sldId id="934" r:id="rId28"/>
    <p:sldId id="827" r:id="rId29"/>
    <p:sldId id="829" r:id="rId30"/>
    <p:sldId id="936" r:id="rId31"/>
    <p:sldId id="937" r:id="rId32"/>
    <p:sldId id="830" r:id="rId33"/>
    <p:sldId id="831" r:id="rId34"/>
    <p:sldId id="938" r:id="rId35"/>
    <p:sldId id="832" r:id="rId36"/>
    <p:sldId id="939" r:id="rId37"/>
    <p:sldId id="834" r:id="rId38"/>
    <p:sldId id="836" r:id="rId39"/>
    <p:sldId id="837" r:id="rId40"/>
    <p:sldId id="838" r:id="rId41"/>
    <p:sldId id="839" r:id="rId42"/>
    <p:sldId id="883" r:id="rId43"/>
    <p:sldId id="884" r:id="rId44"/>
    <p:sldId id="810" r:id="rId45"/>
    <p:sldId id="904" r:id="rId46"/>
    <p:sldId id="905" r:id="rId47"/>
    <p:sldId id="906" r:id="rId48"/>
    <p:sldId id="907" r:id="rId49"/>
    <p:sldId id="910" r:id="rId50"/>
    <p:sldId id="912" r:id="rId51"/>
    <p:sldId id="913" r:id="rId52"/>
    <p:sldId id="915" r:id="rId53"/>
    <p:sldId id="811" r:id="rId54"/>
    <p:sldId id="813" r:id="rId55"/>
    <p:sldId id="962" r:id="rId56"/>
    <p:sldId id="963" r:id="rId57"/>
    <p:sldId id="965" r:id="rId58"/>
    <p:sldId id="940" r:id="rId59"/>
    <p:sldId id="916" r:id="rId60"/>
    <p:sldId id="917" r:id="rId61"/>
    <p:sldId id="921" r:id="rId62"/>
    <p:sldId id="941" r:id="rId63"/>
    <p:sldId id="892" r:id="rId64"/>
    <p:sldId id="895" r:id="rId65"/>
    <p:sldId id="896" r:id="rId66"/>
    <p:sldId id="897" r:id="rId67"/>
    <p:sldId id="901" r:id="rId68"/>
    <p:sldId id="900" r:id="rId69"/>
    <p:sldId id="769" r:id="rId70"/>
    <p:sldId id="847" r:id="rId71"/>
    <p:sldId id="849" r:id="rId72"/>
    <p:sldId id="853" r:id="rId73"/>
    <p:sldId id="855" r:id="rId74"/>
    <p:sldId id="856" r:id="rId75"/>
    <p:sldId id="866" r:id="rId76"/>
    <p:sldId id="867" r:id="rId77"/>
    <p:sldId id="803" r:id="rId78"/>
    <p:sldId id="925" r:id="rId79"/>
    <p:sldId id="804" r:id="rId80"/>
    <p:sldId id="805" r:id="rId81"/>
    <p:sldId id="928" r:id="rId82"/>
    <p:sldId id="806" r:id="rId83"/>
    <p:sldId id="922" r:id="rId84"/>
    <p:sldId id="927" r:id="rId85"/>
    <p:sldId id="736" r:id="rId86"/>
    <p:sldId id="737" r:id="rId87"/>
    <p:sldId id="738" r:id="rId88"/>
    <p:sldId id="712" r:id="rId89"/>
    <p:sldId id="844" r:id="rId90"/>
    <p:sldId id="760" r:id="rId91"/>
    <p:sldId id="755" r:id="rId92"/>
    <p:sldId id="756" r:id="rId93"/>
    <p:sldId id="757" r:id="rId94"/>
    <p:sldId id="843" r:id="rId95"/>
    <p:sldId id="845" r:id="rId96"/>
  </p:sldIdLst>
  <p:sldSz cx="10693400" cy="7561263"/>
  <p:notesSz cx="6858000" cy="9144000"/>
  <p:defaultTextStyle>
    <a:defPPr>
      <a:defRPr lang="ru-RU"/>
    </a:defPPr>
    <a:lvl1pPr marL="0" algn="l" defTabSz="104195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0976" algn="l" defTabSz="104195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1952" algn="l" defTabSz="104195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2928" algn="l" defTabSz="104195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3905" algn="l" defTabSz="104195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4880" algn="l" defTabSz="104195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5857" algn="l" defTabSz="104195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6834" algn="l" defTabSz="104195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67808" algn="l" defTabSz="104195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8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 autoAdjust="0"/>
    <p:restoredTop sz="94585" autoAdjust="0"/>
  </p:normalViewPr>
  <p:slideViewPr>
    <p:cSldViewPr>
      <p:cViewPr varScale="1">
        <p:scale>
          <a:sx n="67" d="100"/>
          <a:sy n="67" d="100"/>
        </p:scale>
        <p:origin x="-780" y="-102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AB5DF-ED25-4C1D-AAD9-FB81A8BDFD11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7E6AE-966E-49C8-B106-4BB5076F80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408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21CFA-2412-4391-979C-5E67B4CEB60E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520B5-14CC-4053-B054-824F753437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869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195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0976" algn="l" defTabSz="104195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1952" algn="l" defTabSz="104195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2928" algn="l" defTabSz="104195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3905" algn="l" defTabSz="104195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4880" algn="l" defTabSz="104195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5857" algn="l" defTabSz="104195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6834" algn="l" defTabSz="104195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67808" algn="l" defTabSz="104195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026494A-8A5F-4144-B733-313A5DC61351}" type="slidenum">
              <a:rPr lang="ru-RU" sz="1200">
                <a:latin typeface="Times New Roman" pitchFamily="18" charset="0"/>
              </a:rPr>
              <a:pPr algn="r"/>
              <a:t>1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2344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 </a:t>
            </a:r>
          </a:p>
        </p:txBody>
      </p:sp>
      <p:sp>
        <p:nvSpPr>
          <p:cNvPr id="59699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815FD2-5602-475A-AB62-0D18936A0160}" type="slidenum">
              <a:rPr lang="ru-RU" smtClean="0"/>
              <a:pPr>
                <a:defRPr/>
              </a:pPr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AA2E91-E6A5-4354-BE45-B3D639EF72C9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77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AA2E91-E6A5-4354-BE45-B3D639EF72C9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7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E8C11A1-CE61-4137-A720-B7D4D7ED7150}" type="slidenum">
              <a:rPr lang="ru-RU" sz="1200">
                <a:latin typeface="Times New Roman" pitchFamily="18" charset="0"/>
              </a:rPr>
              <a:pPr algn="r"/>
              <a:t>44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04452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2080" tIns="46040" rIns="92080" bIns="46040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1DB4B4E-59E8-4C62-8ACC-C5B60BE312E9}" type="slidenum">
              <a:rPr lang="ru-RU" sz="1200">
                <a:latin typeface="Times New Roman" pitchFamily="18" charset="0"/>
              </a:rPr>
              <a:pPr algn="r"/>
              <a:t>53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05476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2080" tIns="46040" rIns="92080" bIns="46040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8E699B2-EE62-496C-96C1-8539B91D066A}" type="slidenum">
              <a:rPr lang="ru-RU" sz="1200">
                <a:latin typeface="Times New Roman" pitchFamily="18" charset="0"/>
              </a:rPr>
              <a:pPr algn="r"/>
              <a:t>54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07524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2080" tIns="46040" rIns="92080" bIns="46040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AA2E91-E6A5-4354-BE45-B3D639EF72C9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7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85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B5979B-95CA-4846-803D-321DF6AC7B54}" type="slidenum">
              <a:rPr lang="ru-RU" smtClean="0"/>
              <a:pPr/>
              <a:t>56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8291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55194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D3E62A-F86D-4D07-9A4E-385663071841}" type="slidenum">
              <a:rPr lang="ru-RU" altLang="ru-RU" smtClean="0"/>
              <a:pPr>
                <a:defRPr/>
              </a:pPr>
              <a:t>57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7239"/>
            <a:ext cx="2971800" cy="45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DBF9564-937F-4997-B4C5-E3D17723A7C3}" type="slidenum">
              <a:rPr lang="ru-RU" altLang="ru-RU" sz="1200">
                <a:latin typeface="Times New Roman" pitchFamily="18" charset="0"/>
              </a:rPr>
              <a:pPr algn="r" eaLnBrk="0" hangingPunct="0"/>
              <a:t>59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28371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759DB4-E946-41A9-95DA-9DAFE52F8385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40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64265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B96C92-5957-4A6B-AA36-3C43557D1E27}" type="slidenum">
              <a:rPr lang="ru-RU" altLang="ru-RU" smtClean="0"/>
              <a:pPr>
                <a:defRPr/>
              </a:pPr>
              <a:t>61</a:t>
            </a:fld>
            <a:endParaRPr lang="ru-RU" altLang="ru-RU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altLang="ru-RU" sz="140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50153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6200" y="8687239"/>
            <a:ext cx="2971800" cy="45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10F5B02-C302-4E27-B009-54335A14F9E2}" type="slidenum">
              <a:rPr lang="ru-RU" altLang="ru-RU" sz="1200">
                <a:latin typeface="Times New Roman" pitchFamily="18" charset="0"/>
              </a:rPr>
              <a:pPr algn="r" eaLnBrk="0" hangingPunct="0"/>
              <a:t>62</a:t>
            </a:fld>
            <a:endParaRPr lang="ru-RU" altLang="ru-RU" sz="1200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042095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6200" y="8687239"/>
            <a:ext cx="2971800" cy="45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E60D06B-977A-491E-AB2E-E6CC0B31E6DF}" type="slidenum">
              <a:rPr lang="ru-RU" sz="1200">
                <a:latin typeface="Times New Roman" pitchFamily="18" charset="0"/>
              </a:rPr>
              <a:pPr algn="r" eaLnBrk="0" hangingPunct="0"/>
              <a:t>64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30372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 txBox="1">
            <a:spLocks noGrp="1" noChangeArrowheads="1"/>
          </p:cNvSpPr>
          <p:nvPr/>
        </p:nvSpPr>
        <p:spPr bwMode="auto">
          <a:xfrm>
            <a:off x="3886200" y="8687239"/>
            <a:ext cx="2971800" cy="45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D95A59F-8E66-477C-8E82-BD499C4C5BFD}" type="slidenum">
              <a:rPr lang="ru-RU" sz="1200">
                <a:latin typeface="Times New Roman" pitchFamily="18" charset="0"/>
              </a:rPr>
              <a:pPr algn="r" eaLnBrk="0" hangingPunct="0"/>
              <a:t>65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54921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b="1" smtClean="0"/>
              <a:t>Максимальный резуль-</a:t>
            </a:r>
          </a:p>
          <a:p>
            <a:r>
              <a:rPr lang="ru-RU" b="1" smtClean="0"/>
              <a:t>тат: </a:t>
            </a:r>
            <a:r>
              <a:rPr lang="ru-RU" smtClean="0"/>
              <a:t>47%</a:t>
            </a:r>
          </a:p>
          <a:p>
            <a:endParaRPr lang="ru-RU" smtClean="0"/>
          </a:p>
        </p:txBody>
      </p:sp>
      <p:sp>
        <p:nvSpPr>
          <p:cNvPr id="46387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B0904-A2D4-4B6C-95DB-7B09305090C0}" type="slidenum">
              <a:rPr lang="ru-RU" smtClean="0"/>
              <a:pPr>
                <a:defRPr/>
              </a:pPr>
              <a:t>66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09683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BA541B-A867-45CC-8499-8E67F6465D2D}" type="slidenum">
              <a:rPr lang="ru-RU" smtClean="0"/>
              <a:pPr>
                <a:defRPr/>
              </a:pPr>
              <a:t>67</a:t>
            </a:fld>
            <a:endParaRPr lang="ru-RU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2889"/>
            <a:ext cx="5486400" cy="4115238"/>
          </a:xfrm>
          <a:noFill/>
          <a:ln/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r>
              <a:rPr lang="ru-RU" sz="800" smtClean="0"/>
              <a:t>	</a:t>
            </a:r>
            <a:endParaRPr lang="ru-RU" sz="800" b="1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86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6200" y="8687239"/>
            <a:ext cx="2971800" cy="45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04CEB825-9A55-49AC-B15B-DCF7D89ED2B7}" type="slidenum">
              <a:rPr lang="ru-RU" sz="1200">
                <a:latin typeface="Times New Roman" pitchFamily="18" charset="0"/>
              </a:rPr>
              <a:pPr algn="r" eaLnBrk="0" hangingPunct="0"/>
              <a:t>68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0748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1B4978-920A-461B-89EF-A059EFFC7E64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ru-RU" altLang="ru-RU" sz="1400"/>
              <a:t>	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E967F50-C649-4EE5-86EF-22A239650A76}" type="slidenum">
              <a:rPr lang="ru-RU" sz="1200"/>
              <a:pPr algn="r" eaLnBrk="1" hangingPunct="1"/>
              <a:t>71</a:t>
            </a:fld>
            <a:endParaRPr lang="ru-RU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smtClean="0"/>
              <a:t>	</a:t>
            </a:r>
            <a:r>
              <a:rPr lang="ru-RU" b="1" smtClean="0">
                <a:solidFill>
                  <a:schemeClr val="bg2"/>
                </a:solidFill>
              </a:rPr>
              <a:t>Вовлечение учителей и обучающихся в оценочную деятельность</a:t>
            </a:r>
          </a:p>
          <a:p>
            <a:pPr eaLnBrk="1" hangingPunct="1"/>
            <a:r>
              <a:rPr lang="ru-RU" b="1" smtClean="0">
                <a:solidFill>
                  <a:schemeClr val="bg2"/>
                </a:solidFill>
              </a:rPr>
              <a:t>Адекватность процедур и механизмов особенностям подхода</a:t>
            </a: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021030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1024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24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2CF38A-F2E7-48C6-8A65-11395EFD10AD}" type="slidenum">
              <a:rPr lang="ru-RU" sz="1200">
                <a:latin typeface="Calibri" pitchFamily="34" charset="0"/>
              </a:rPr>
              <a:pPr algn="r"/>
              <a:t>90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4888" y="685800"/>
            <a:ext cx="4848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i="1" smtClean="0"/>
              <a:t>Пояснение п.1 оценка </a:t>
            </a:r>
            <a:r>
              <a:rPr lang="ru-RU" smtClean="0"/>
              <a:t>успешности освоения содержания отдельных учебных предметов</a:t>
            </a:r>
            <a:r>
              <a:rPr lang="ru-RU" i="1" smtClean="0"/>
              <a:t> </a:t>
            </a:r>
            <a:r>
              <a:rPr lang="ru-RU" smtClean="0"/>
              <a:t>на основе деятельностного подхода, проявляющегося в способности к выполнению учебно-практических и учебно-познавательных задач;</a:t>
            </a:r>
          </a:p>
          <a:p>
            <a:endParaRPr lang="ru-RU" smtClean="0"/>
          </a:p>
          <a:p>
            <a:r>
              <a:rPr lang="ru-RU" smtClean="0"/>
              <a:t>сочетание </a:t>
            </a:r>
            <a:r>
              <a:rPr lang="ru-RU" i="1" smtClean="0"/>
              <a:t>внешней и внутренней оценки </a:t>
            </a:r>
            <a:r>
              <a:rPr lang="ru-RU" smtClean="0"/>
              <a:t>как механизма обеспечения качества образования;</a:t>
            </a:r>
          </a:p>
          <a:p>
            <a:r>
              <a:rPr lang="ru-RU" smtClean="0"/>
              <a:t>использование </a:t>
            </a:r>
            <a:r>
              <a:rPr lang="ru-RU" i="1" smtClean="0"/>
              <a:t>персонифицированных процедур</a:t>
            </a:r>
            <a:r>
              <a:rPr lang="ru-RU" smtClean="0"/>
              <a:t> в целях итоговой оценки обучающихся </a:t>
            </a:r>
            <a:r>
              <a:rPr lang="ru-RU" i="1" smtClean="0"/>
              <a:t>и неперсонифицированных процедур</a:t>
            </a:r>
            <a:r>
              <a:rPr lang="ru-RU" smtClean="0"/>
              <a:t> в целях оценки состояния и тенденций развития системы образования, а также в иных аттестационных целях;</a:t>
            </a:r>
          </a:p>
          <a:p>
            <a:endParaRPr lang="ru-RU" smtClean="0"/>
          </a:p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52BE0E-7063-4141-83BC-6054436E15E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311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026494A-8A5F-4144-B733-313A5DC61351}" type="slidenum">
              <a:rPr lang="ru-RU" sz="1200">
                <a:latin typeface="Times New Roman" pitchFamily="18" charset="0"/>
              </a:rPr>
              <a:pPr algn="r"/>
              <a:t>17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269D78-F2C0-4BF7-80B8-45EBB155B51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780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2222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z="1400" smtClean="0"/>
          </a:p>
        </p:txBody>
      </p:sp>
      <p:sp>
        <p:nvSpPr>
          <p:cNvPr id="58470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C4C068-6CE1-4FD1-8088-2D3A5157D168}" type="slidenum">
              <a:rPr lang="ru-RU" smtClean="0"/>
              <a:pPr>
                <a:defRPr/>
              </a:pPr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2314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7141B-08FD-4A48-8FDC-0C1E72E40F6F}" type="slidenum">
              <a:rPr lang="ru-RU" smtClean="0"/>
              <a:pPr>
                <a:defRPr/>
              </a:pPr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2273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58982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91301-8015-465A-B8CB-2A5AF42A69FF}" type="slidenum">
              <a:rPr lang="ru-RU" smtClean="0"/>
              <a:pPr>
                <a:defRPr/>
              </a:pPr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4888" y="685800"/>
            <a:ext cx="4848225" cy="3429000"/>
          </a:xfrm>
          <a:ln/>
        </p:spPr>
      </p:sp>
      <p:sp>
        <p:nvSpPr>
          <p:cNvPr id="2334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/>
              <a:t> </a:t>
            </a:r>
          </a:p>
        </p:txBody>
      </p:sp>
      <p:sp>
        <p:nvSpPr>
          <p:cNvPr id="59597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E55903-F37D-4BD0-8A0B-E7BC1279CC50}" type="slidenum">
              <a:rPr lang="ru-RU" smtClean="0"/>
              <a:pPr>
                <a:defRPr/>
              </a:pPr>
              <a:t>39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900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1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3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4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5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7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19D9-8FB0-4676-A18C-35129B42EDFA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BFFA-807D-4BAA-B350-3B7A75974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19D9-8FB0-4676-A18C-35129B42EDFA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BFFA-807D-4BAA-B350-3B7A75974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19D9-8FB0-4676-A18C-35129B42EDFA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BFFA-807D-4BAA-B350-3B7A75974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348" y="922515"/>
            <a:ext cx="9936704" cy="476352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700">
                <a:latin typeface="Arial" pitchFamily="34" charset="0"/>
                <a:cs typeface="Arial" pitchFamily="34" charset="0"/>
              </a:defRPr>
            </a:lvl2pPr>
            <a:lvl3pPr>
              <a:defRPr sz="2300">
                <a:latin typeface="Arial" pitchFamily="34" charset="0"/>
                <a:cs typeface="Arial" pitchFamily="34" charset="0"/>
              </a:defRPr>
            </a:lvl3pPr>
            <a:lvl4pPr>
              <a:defRPr sz="2100">
                <a:latin typeface="Arial" pitchFamily="34" charset="0"/>
                <a:cs typeface="Arial" pitchFamily="34" charset="0"/>
              </a:defRPr>
            </a:lvl4pPr>
            <a:lvl5pPr>
              <a:defRPr sz="2100">
                <a:latin typeface="Arial" pitchFamily="34" charset="0"/>
                <a:cs typeface="Arial" pitchFamily="34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700">
                <a:latin typeface="Arial" pitchFamily="34" charset="0"/>
                <a:cs typeface="Arial" pitchFamily="34" charset="0"/>
              </a:defRPr>
            </a:lvl2pPr>
            <a:lvl3pPr>
              <a:defRPr sz="2300">
                <a:latin typeface="Arial" pitchFamily="34" charset="0"/>
                <a:cs typeface="Arial" pitchFamily="34" charset="0"/>
              </a:defRPr>
            </a:lvl3pPr>
            <a:lvl4pPr>
              <a:defRPr sz="2100">
                <a:latin typeface="Arial" pitchFamily="34" charset="0"/>
                <a:cs typeface="Arial" pitchFamily="34" charset="0"/>
              </a:defRPr>
            </a:lvl4pPr>
            <a:lvl5pPr>
              <a:defRPr sz="2100">
                <a:latin typeface="Arial" pitchFamily="34" charset="0"/>
                <a:cs typeface="Arial" pitchFamily="34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78348" y="922515"/>
            <a:ext cx="9936704" cy="476352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2" name="Группа 8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348" y="922515"/>
            <a:ext cx="9936704" cy="476352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348" y="922515"/>
            <a:ext cx="9936704" cy="476352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348" y="922515"/>
            <a:ext cx="9936704" cy="476352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348" y="922515"/>
            <a:ext cx="9936704" cy="476352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2557" y="4177592"/>
            <a:ext cx="9624060" cy="2619941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378348" y="922515"/>
            <a:ext cx="9936704" cy="476352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19D9-8FB0-4676-A18C-35129B42EDFA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BFFA-807D-4BAA-B350-3B7A759749A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1001913"/>
            <a:ext cx="5977908" cy="5752473"/>
          </a:xfrm>
        </p:spPr>
        <p:txBody>
          <a:bodyPr/>
          <a:lstStyle>
            <a:lvl1pPr>
              <a:defRPr sz="3700">
                <a:latin typeface="Arial" pitchFamily="34" charset="0"/>
                <a:cs typeface="Arial" pitchFamily="34" charset="0"/>
              </a:defRPr>
            </a:lvl1pPr>
            <a:lvl2pPr>
              <a:defRPr sz="3200">
                <a:latin typeface="Arial" pitchFamily="34" charset="0"/>
                <a:cs typeface="Arial" pitchFamily="34" charset="0"/>
              </a:defRPr>
            </a:lvl2pPr>
            <a:lvl3pPr>
              <a:defRPr sz="2700">
                <a:latin typeface="Arial" pitchFamily="34" charset="0"/>
                <a:cs typeface="Arial" pitchFamily="34" charset="0"/>
              </a:defRPr>
            </a:lvl3pPr>
            <a:lvl4pPr>
              <a:defRPr sz="2300">
                <a:latin typeface="Arial" pitchFamily="34" charset="0"/>
                <a:cs typeface="Arial" pitchFamily="34" charset="0"/>
              </a:defRPr>
            </a:lvl4pPr>
            <a:lvl5pPr>
              <a:defRPr sz="2300">
                <a:latin typeface="Arial" pitchFamily="34" charset="0"/>
                <a:cs typeface="Arial" pitchFamily="34" charset="0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8" y="1582265"/>
            <a:ext cx="3518055" cy="5172114"/>
          </a:xfrm>
        </p:spPr>
        <p:txBody>
          <a:bodyPr/>
          <a:lstStyle>
            <a:lvl1pPr marL="0" indent="0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520976" indent="0">
              <a:buNone/>
              <a:defRPr sz="1400"/>
            </a:lvl2pPr>
            <a:lvl3pPr marL="1041952" indent="0">
              <a:buNone/>
              <a:defRPr sz="1100"/>
            </a:lvl3pPr>
            <a:lvl4pPr marL="1562928" indent="0">
              <a:buNone/>
              <a:defRPr sz="1000"/>
            </a:lvl4pPr>
            <a:lvl5pPr marL="2083905" indent="0">
              <a:buNone/>
              <a:defRPr sz="1000"/>
            </a:lvl5pPr>
            <a:lvl6pPr marL="2604880" indent="0">
              <a:buNone/>
              <a:defRPr sz="1000"/>
            </a:lvl6pPr>
            <a:lvl7pPr marL="3125857" indent="0">
              <a:buNone/>
              <a:defRPr sz="1000"/>
            </a:lvl7pPr>
            <a:lvl8pPr marL="3646834" indent="0">
              <a:buNone/>
              <a:defRPr sz="1000"/>
            </a:lvl8pPr>
            <a:lvl9pPr marL="416780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546767" y="922515"/>
            <a:ext cx="3452584" cy="476352"/>
          </a:xfrm>
          <a:prstGeom prst="rect">
            <a:avLst/>
          </a:prstGeom>
        </p:spPr>
        <p:txBody>
          <a:bodyPr vert="horz" lIns="104196" tIns="52098" rIns="104196" bIns="52098" rtlCol="0" anchor="ctr">
            <a:noAutofit/>
          </a:bodyPr>
          <a:lstStyle>
            <a:lvl1pPr>
              <a:defRPr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104195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Образец заголовка</a:t>
            </a: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005" y="672112"/>
            <a:ext cx="9089390" cy="12602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02005" y="2184365"/>
            <a:ext cx="9089390" cy="4536758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2005" y="6889151"/>
            <a:ext cx="2227792" cy="504084"/>
          </a:xfrm>
          <a:prstGeom prst="rect">
            <a:avLst/>
          </a:prstGeom>
          <a:ln/>
        </p:spPr>
        <p:txBody>
          <a:bodyPr lIns="104233" tIns="52116" rIns="104233" bIns="52116"/>
          <a:lstStyle>
            <a:lvl1pPr>
              <a:defRPr/>
            </a:lvl1pPr>
          </a:lstStyle>
          <a:p>
            <a:pPr>
              <a:defRPr/>
            </a:pPr>
            <a:fld id="{7C06EEBF-27AA-49FB-A505-DEDFE87D01A4}" type="datetime1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3582" y="6889151"/>
            <a:ext cx="3386243" cy="504084"/>
          </a:xfrm>
          <a:prstGeom prst="rect">
            <a:avLst/>
          </a:prstGeom>
          <a:ln/>
        </p:spPr>
        <p:txBody>
          <a:bodyPr lIns="104233" tIns="52116" rIns="104233" bIns="52116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3603" y="6889151"/>
            <a:ext cx="2227792" cy="504084"/>
          </a:xfrm>
          <a:prstGeom prst="rect">
            <a:avLst/>
          </a:prstGeom>
          <a:ln/>
        </p:spPr>
        <p:txBody>
          <a:bodyPr lIns="104233" tIns="52116" rIns="104233" bIns="52116"/>
          <a:lstStyle>
            <a:lvl1pPr>
              <a:defRPr/>
            </a:lvl1pPr>
          </a:lstStyle>
          <a:p>
            <a:pPr>
              <a:defRPr/>
            </a:pPr>
            <a:fld id="{8530CA7D-D6A5-4E83-AB2F-7C63E2B82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005" y="672112"/>
            <a:ext cx="9089390" cy="12602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02005" y="2184365"/>
            <a:ext cx="4455583" cy="453675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435813" y="2184367"/>
            <a:ext cx="4455583" cy="21843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435813" y="4536761"/>
            <a:ext cx="4455583" cy="21843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2005" y="6889151"/>
            <a:ext cx="2227792" cy="504084"/>
          </a:xfrm>
          <a:prstGeom prst="rect">
            <a:avLst/>
          </a:prstGeom>
          <a:ln/>
        </p:spPr>
        <p:txBody>
          <a:bodyPr lIns="104233" tIns="52116" rIns="104233" bIns="52116"/>
          <a:lstStyle>
            <a:lvl1pPr>
              <a:defRPr/>
            </a:lvl1pPr>
          </a:lstStyle>
          <a:p>
            <a:pPr>
              <a:defRPr/>
            </a:pPr>
            <a:fld id="{76653D34-6A8B-4716-B9A0-72D7358E0615}" type="datetime1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3582" y="6889151"/>
            <a:ext cx="3386243" cy="504084"/>
          </a:xfrm>
          <a:prstGeom prst="rect">
            <a:avLst/>
          </a:prstGeom>
          <a:ln/>
        </p:spPr>
        <p:txBody>
          <a:bodyPr lIns="104233" tIns="52116" rIns="104233" bIns="52116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63603" y="6889151"/>
            <a:ext cx="2227792" cy="504084"/>
          </a:xfrm>
          <a:prstGeom prst="rect">
            <a:avLst/>
          </a:prstGeom>
          <a:ln/>
        </p:spPr>
        <p:txBody>
          <a:bodyPr lIns="104233" tIns="52116" rIns="104233" bIns="52116"/>
          <a:lstStyle>
            <a:lvl1pPr>
              <a:defRPr/>
            </a:lvl1pPr>
          </a:lstStyle>
          <a:p>
            <a:pPr>
              <a:defRPr/>
            </a:pPr>
            <a:fld id="{9851F8B3-F83A-4224-9ABE-4EE7DF072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348" y="922515"/>
            <a:ext cx="9936704" cy="476352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6522" marR="0" lvl="0" indent="0" algn="l" defTabSz="104250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348" y="922515"/>
            <a:ext cx="9936704" cy="476352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6522" marR="0" lvl="0" indent="0" algn="l" defTabSz="104250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348" y="922515"/>
            <a:ext cx="9936704" cy="476352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3" name="Группа 6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6522" marR="0" lvl="0" indent="0" algn="l" defTabSz="104250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20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8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17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35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44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5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61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7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F31C42-4F8E-410C-8576-00FED32E2214}" type="datetime1">
              <a:rPr lang="ru-RU" smtClean="0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FFE03-F511-4381-AF71-0EC2CE123C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789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19D9-8FB0-4676-A18C-35129B42EDFA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BFFA-807D-4BAA-B350-3B7A759749A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Группа 8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884" indent="0">
              <a:buNone/>
              <a:defRPr sz="2300" b="1"/>
            </a:lvl2pPr>
            <a:lvl3pPr marL="1041768" indent="0">
              <a:buNone/>
              <a:defRPr sz="2100" b="1"/>
            </a:lvl3pPr>
            <a:lvl4pPr marL="1562652" indent="0">
              <a:buNone/>
              <a:defRPr sz="1800" b="1"/>
            </a:lvl4pPr>
            <a:lvl5pPr marL="2083538" indent="0">
              <a:buNone/>
              <a:defRPr sz="1800" b="1"/>
            </a:lvl5pPr>
            <a:lvl6pPr marL="2604420" indent="0">
              <a:buNone/>
              <a:defRPr sz="1800" b="1"/>
            </a:lvl6pPr>
            <a:lvl7pPr marL="3125306" indent="0">
              <a:buNone/>
              <a:defRPr sz="1800" b="1"/>
            </a:lvl7pPr>
            <a:lvl8pPr marL="3646191" indent="0">
              <a:buNone/>
              <a:defRPr sz="1800" b="1"/>
            </a:lvl8pPr>
            <a:lvl9pPr marL="416707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8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884" indent="0">
              <a:buNone/>
              <a:defRPr sz="2300" b="1"/>
            </a:lvl2pPr>
            <a:lvl3pPr marL="1041768" indent="0">
              <a:buNone/>
              <a:defRPr sz="2100" b="1"/>
            </a:lvl3pPr>
            <a:lvl4pPr marL="1562652" indent="0">
              <a:buNone/>
              <a:defRPr sz="1800" b="1"/>
            </a:lvl4pPr>
            <a:lvl5pPr marL="2083538" indent="0">
              <a:buNone/>
              <a:defRPr sz="1800" b="1"/>
            </a:lvl5pPr>
            <a:lvl6pPr marL="2604420" indent="0">
              <a:buNone/>
              <a:defRPr sz="1800" b="1"/>
            </a:lvl6pPr>
            <a:lvl7pPr marL="3125306" indent="0">
              <a:buNone/>
              <a:defRPr sz="1800" b="1"/>
            </a:lvl7pPr>
            <a:lvl8pPr marL="3646191" indent="0">
              <a:buNone/>
              <a:defRPr sz="1800" b="1"/>
            </a:lvl8pPr>
            <a:lvl9pPr marL="416707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8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19D9-8FB0-4676-A18C-35129B42EDFA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BFFA-807D-4BAA-B350-3B7A75974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19D9-8FB0-4676-A18C-35129B42EDFA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BFFA-807D-4BAA-B350-3B7A759749A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378348" y="207984"/>
            <a:ext cx="9936704" cy="635137"/>
            <a:chOff x="323528" y="188640"/>
            <a:chExt cx="8496944" cy="576064"/>
          </a:xfrm>
        </p:grpSpPr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467544" y="188640"/>
              <a:ext cx="8226152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1435763" marR="0" lvl="0" indent="0" algn="l" defTabSz="104195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Система Занкова: новое время, новые задачи, новый уровень</a:t>
              </a: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8" y="764704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188640"/>
              <a:ext cx="648072" cy="4586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9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9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0884" indent="0">
              <a:buNone/>
              <a:defRPr sz="1400"/>
            </a:lvl2pPr>
            <a:lvl3pPr marL="1041768" indent="0">
              <a:buNone/>
              <a:defRPr sz="1100"/>
            </a:lvl3pPr>
            <a:lvl4pPr marL="1562652" indent="0">
              <a:buNone/>
              <a:defRPr sz="1000"/>
            </a:lvl4pPr>
            <a:lvl5pPr marL="2083538" indent="0">
              <a:buNone/>
              <a:defRPr sz="1000"/>
            </a:lvl5pPr>
            <a:lvl6pPr marL="2604420" indent="0">
              <a:buNone/>
              <a:defRPr sz="1000"/>
            </a:lvl6pPr>
            <a:lvl7pPr marL="3125306" indent="0">
              <a:buNone/>
              <a:defRPr sz="1000"/>
            </a:lvl7pPr>
            <a:lvl8pPr marL="3646191" indent="0">
              <a:buNone/>
              <a:defRPr sz="1000"/>
            </a:lvl8pPr>
            <a:lvl9pPr marL="416707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19D9-8FB0-4676-A18C-35129B42EDFA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BFFA-807D-4BAA-B350-3B7A75974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0884" indent="0">
              <a:buNone/>
              <a:defRPr sz="3200"/>
            </a:lvl2pPr>
            <a:lvl3pPr marL="1041768" indent="0">
              <a:buNone/>
              <a:defRPr sz="2700"/>
            </a:lvl3pPr>
            <a:lvl4pPr marL="1562652" indent="0">
              <a:buNone/>
              <a:defRPr sz="2300"/>
            </a:lvl4pPr>
            <a:lvl5pPr marL="2083538" indent="0">
              <a:buNone/>
              <a:defRPr sz="2300"/>
            </a:lvl5pPr>
            <a:lvl6pPr marL="2604420" indent="0">
              <a:buNone/>
              <a:defRPr sz="2300"/>
            </a:lvl6pPr>
            <a:lvl7pPr marL="3125306" indent="0">
              <a:buNone/>
              <a:defRPr sz="2300"/>
            </a:lvl7pPr>
            <a:lvl8pPr marL="3646191" indent="0">
              <a:buNone/>
              <a:defRPr sz="2300"/>
            </a:lvl8pPr>
            <a:lvl9pPr marL="4167073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0884" indent="0">
              <a:buNone/>
              <a:defRPr sz="1400"/>
            </a:lvl2pPr>
            <a:lvl3pPr marL="1041768" indent="0">
              <a:buNone/>
              <a:defRPr sz="1100"/>
            </a:lvl3pPr>
            <a:lvl4pPr marL="1562652" indent="0">
              <a:buNone/>
              <a:defRPr sz="1000"/>
            </a:lvl4pPr>
            <a:lvl5pPr marL="2083538" indent="0">
              <a:buNone/>
              <a:defRPr sz="1000"/>
            </a:lvl5pPr>
            <a:lvl6pPr marL="2604420" indent="0">
              <a:buNone/>
              <a:defRPr sz="1000"/>
            </a:lvl6pPr>
            <a:lvl7pPr marL="3125306" indent="0">
              <a:buNone/>
              <a:defRPr sz="1000"/>
            </a:lvl7pPr>
            <a:lvl8pPr marL="3646191" indent="0">
              <a:buNone/>
              <a:defRPr sz="1000"/>
            </a:lvl8pPr>
            <a:lvl9pPr marL="416707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619D9-8FB0-4676-A18C-35129B42EDFA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BFFA-807D-4BAA-B350-3B7A75974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1260211"/>
          </a:xfrm>
          <a:prstGeom prst="rect">
            <a:avLst/>
          </a:prstGeom>
        </p:spPr>
        <p:txBody>
          <a:bodyPr vert="horz" lIns="104178" tIns="52089" rIns="104178" bIns="5208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178" tIns="52089" rIns="104178" bIns="520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79"/>
            <a:ext cx="2495127" cy="402567"/>
          </a:xfrm>
          <a:prstGeom prst="rect">
            <a:avLst/>
          </a:prstGeom>
        </p:spPr>
        <p:txBody>
          <a:bodyPr vert="horz" lIns="104178" tIns="52089" rIns="104178" bIns="5208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619D9-8FB0-4676-A18C-35129B42EDFA}" type="datetimeFigureOut">
              <a:rPr lang="ru-RU" smtClean="0"/>
              <a:pPr/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2" y="7008179"/>
            <a:ext cx="3386243" cy="402567"/>
          </a:xfrm>
          <a:prstGeom prst="rect">
            <a:avLst/>
          </a:prstGeom>
        </p:spPr>
        <p:txBody>
          <a:bodyPr vert="horz" lIns="104178" tIns="52089" rIns="104178" bIns="5208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9"/>
            <a:ext cx="2495127" cy="402567"/>
          </a:xfrm>
          <a:prstGeom prst="rect">
            <a:avLst/>
          </a:prstGeom>
        </p:spPr>
        <p:txBody>
          <a:bodyPr vert="horz" lIns="104178" tIns="52089" rIns="104178" bIns="5208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3BFFA-807D-4BAA-B350-3B7A759749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50" r:id="rId18"/>
    <p:sldLayoutId id="2147483655" r:id="rId19"/>
    <p:sldLayoutId id="2147483656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txStyles>
    <p:titleStyle>
      <a:lvl1pPr algn="ctr" defTabSz="1041768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662" indent="-390662" algn="l" defTabSz="1041768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6437" indent="-325556" algn="l" defTabSz="104176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2211" indent="-260442" algn="l" defTabSz="104176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095" indent="-260442" algn="l" defTabSz="104176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3979" indent="-260442" algn="l" defTabSz="104176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4863" indent="-260442" algn="l" defTabSz="10417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5747" indent="-260442" algn="l" defTabSz="10417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6633" indent="-260442" algn="l" defTabSz="10417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7516" indent="-260442" algn="l" defTabSz="10417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17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884" algn="l" defTabSz="10417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1768" algn="l" defTabSz="10417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2652" algn="l" defTabSz="10417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3538" algn="l" defTabSz="10417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4420" algn="l" defTabSz="10417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306" algn="l" defTabSz="10417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6191" algn="l" defTabSz="10417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7073" algn="l" defTabSz="10417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9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ualy.ru/upload/iblock/6a7/231707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images.yandex.ru/yandsearch?p=1&amp;text=%D0%BF%D0%BE%D1%87%D1%82%D0%BE%D0%B2%D1%8B%D0%B9%20%D1%8F%D1%89%D0%B8%D0%BA%20%D1%81%D0%B2%D0%BE%D0%B8%D0%BC%D0%B8%20%D1%80%D1%83%D0%BA%D0%B0%D0%BC%D0%B8&amp;pos=31&amp;uinfo=sw-1266-sh-703-fw-1041-fh-497-pd-1&amp;rpt=simage&amp;img_url=http://kartonkino.ru/wp-content/uploads/2013/05/cardboard-postbox-21.jpg" TargetMode="Externa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tiff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tif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img_url=http://afisha.yandex.ru/media/events/gallery/images/6f04715da586b298b1f7d03bb22d8f53.jpg&amp;iorient=&amp;ih=&amp;icolor=&amp;site=&amp;text=%D0%B4%D0%B5%D1%82%D1%81%D0%BA%D0%B8%D0%B5%20%D0%BA%D0%BE%D0%BD%D1%86%D0%B5%D1%80%D1%82%D1%8B&amp;iw=&amp;wp=&amp;pos=18&amp;recent=&amp;type=&amp;isize=&amp;rpt=simage&amp;itype=&amp;nojs=1" TargetMode="External"/><Relationship Id="rId5" Type="http://schemas.openxmlformats.org/officeDocument/2006/relationships/image" Target="../media/image61.jpeg"/><Relationship Id="rId4" Type="http://schemas.openxmlformats.org/officeDocument/2006/relationships/hyperlink" Target="http://images.yandex.ru/yandsearch?img_url=http://money.violet-lady.ru/wp-content/uploads/2011/08/chernyi-den2.jpg&amp;iorient=&amp;ih=&amp;icolor=&amp;site=&amp;text=%D0%BD%D0%B0%D0%BA%D0%BE%D0%BF%D0%BB%D0%B5%D0%BD%D0%B8%D0%B5&amp;iw=&amp;wp=&amp;pos=2&amp;recent=&amp;type=&amp;isize=&amp;rpt=simage&amp;itype=&amp;nojs=1" TargetMode="External"/><Relationship Id="rId9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img_url=http://afisha.yandex.ru/media/events/gallery/images/6f04715da586b298b1f7d03bb22d8f53.jpg&amp;iorient=&amp;ih=&amp;icolor=&amp;site=&amp;text=%D0%B4%D0%B5%D1%82%D1%81%D0%BA%D0%B8%D0%B5%20%D0%BA%D0%BE%D0%BD%D1%86%D0%B5%D1%80%D1%82%D1%8B&amp;iw=&amp;wp=&amp;pos=18&amp;recent=&amp;type=&amp;isize=&amp;rpt=simage&amp;itype=&amp;nojs=1" TargetMode="External"/><Relationship Id="rId5" Type="http://schemas.openxmlformats.org/officeDocument/2006/relationships/image" Target="../media/image61.jpeg"/><Relationship Id="rId4" Type="http://schemas.openxmlformats.org/officeDocument/2006/relationships/hyperlink" Target="http://images.yandex.ru/yandsearch?img_url=http://money.violet-lady.ru/wp-content/uploads/2011/08/chernyi-den2.jpg&amp;iorient=&amp;ih=&amp;icolor=&amp;site=&amp;text=%D0%BD%D0%B0%D0%BA%D0%BE%D0%BF%D0%BB%D0%B5%D0%BD%D0%B8%D0%B5&amp;iw=&amp;wp=&amp;pos=2&amp;recent=&amp;type=&amp;isize=&amp;rpt=simage&amp;itype=&amp;nojs=1" TargetMode="External"/><Relationship Id="rId9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hyperlink" Target="http://images.yandex.ru/yandsearch?text=%D1%81%D0%BF%D0%B5%D1%86%D0%B8%D0%B0%D0%BB%D0%B8%D0%B7%D0%B8%D1%80%D0%BE%D0%B2%D0%B0%D0%BD%D0%BD%D1%8B%D0%B5%20%D1%81%D0%BE%D1%86%D0%B8%D0%B0%D0%BB%D1%8C%D0%BD%D1%8B%D0%B5%20%D1%81%D0%B5%D1%82%D0%B8&amp;img_url=http://soc-serv-internet.taba.ru/fid/aW1hZ2VfbWlkZGxlOjc2NDkxMS8vaW1hZ2VfbWlkZGxlOjc2NDkxMQ&amp;pos=13&amp;uinfo=sw-1266-sh-703-fw-1041-fh-497-pd-1&amp;rpt=simage" TargetMode="External"/><Relationship Id="rId7" Type="http://schemas.openxmlformats.org/officeDocument/2006/relationships/hyperlink" Target="http://images.yandex.ru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10" Type="http://schemas.openxmlformats.org/officeDocument/2006/relationships/image" Target="../media/image91.jpeg"/><Relationship Id="rId4" Type="http://schemas.openxmlformats.org/officeDocument/2006/relationships/image" Target="../media/image86.jpeg"/><Relationship Id="rId9" Type="http://schemas.openxmlformats.org/officeDocument/2006/relationships/image" Target="../media/image9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wmf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hyperlink" Target="http://www.zankova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"/>
            <a:ext cx="10693400" cy="324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suvorov.ik\Desktop\дети\100_200-1 (1).jpg"/>
          <p:cNvPicPr>
            <a:picLocks noChangeAspect="1" noChangeArrowheads="1"/>
          </p:cNvPicPr>
          <p:nvPr/>
        </p:nvPicPr>
        <p:blipFill>
          <a:blip r:embed="rId3" cstate="print"/>
          <a:srcRect t="20439" b="51712"/>
          <a:stretch>
            <a:fillRect/>
          </a:stretch>
        </p:blipFill>
        <p:spPr bwMode="auto">
          <a:xfrm>
            <a:off x="0" y="0"/>
            <a:ext cx="10693400" cy="565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1476842" y="7186704"/>
            <a:ext cx="210492" cy="5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196" tIns="52098" rIns="104196" bIns="52098">
            <a:spAutoFit/>
          </a:bodyPr>
          <a:lstStyle/>
          <a:p>
            <a:pPr eaLnBrk="1" hangingPunct="1"/>
            <a:endParaRPr lang="ru-RU" sz="2700" dirty="0">
              <a:latin typeface="Times New Roman" pitchFamily="18" charset="0"/>
            </a:endParaRPr>
          </a:p>
        </p:txBody>
      </p:sp>
      <p:sp>
        <p:nvSpPr>
          <p:cNvPr id="5125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90116" y="5220794"/>
            <a:ext cx="10387260" cy="12961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Система оценки достижения планируемых результатов в начальных классах: подходы и инструменты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0" y="6498653"/>
            <a:ext cx="10693400" cy="692400"/>
          </a:xfrm>
          <a:prstGeom prst="rect">
            <a:avLst/>
          </a:prstGeom>
        </p:spPr>
        <p:txBody>
          <a:bodyPr wrap="square" lIns="91344" tIns="45672" rIns="91344" bIns="45672">
            <a:spAutoFit/>
          </a:bodyPr>
          <a:lstStyle/>
          <a:p>
            <a:endParaRPr lang="ru-RU" dirty="0" smtClean="0"/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Селюнина Наталья Владимировна, ведущий методист ФНМЦ им. Л.В. Занкова</a:t>
            </a:r>
          </a:p>
        </p:txBody>
      </p:sp>
    </p:spTree>
    <p:extLst>
      <p:ext uri="{BB962C8B-B14F-4D97-AF65-F5344CB8AC3E}">
        <p14:creationId xmlns:p14="http://schemas.microsoft.com/office/powerpoint/2010/main" val="3469954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0608" y="763127"/>
            <a:ext cx="3694421" cy="52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712893" y="672113"/>
            <a:ext cx="5168477" cy="42849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Использование речи взрослого</a:t>
            </a:r>
          </a:p>
        </p:txBody>
      </p:sp>
      <p:pic>
        <p:nvPicPr>
          <p:cNvPr id="2969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8248" y="3621356"/>
            <a:ext cx="6505152" cy="309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8287385" y="6551345"/>
            <a:ext cx="2406015" cy="107482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Принятие и удержание учебной задачи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293326" y="1240959"/>
            <a:ext cx="10069618" cy="2367482"/>
          </a:xfrm>
          <a:prstGeom prst="rect">
            <a:avLst/>
          </a:prstGeom>
          <a:solidFill>
            <a:srgbClr val="FDF9A1"/>
          </a:solidFill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Используя информацию из неё, вам надо будет закрасить на рисунках к заданиям 1 и 3 то, о чём будет идти речь. </a:t>
            </a:r>
          </a:p>
          <a:p>
            <a:pPr>
              <a:spcBef>
                <a:spcPct val="50000"/>
              </a:spcBef>
            </a:pPr>
            <a:r>
              <a:rPr lang="ru-RU" b="0" i="1"/>
              <a:t>Осенью, когда все деревья сменили свой наряд, Катя пошла с мамой в парк. Она перешла дорогу на зелёный свет светофора и подошла к золотому клёну. Там девочка собрала букет кленовых листьев и сделала венок.</a:t>
            </a:r>
          </a:p>
          <a:p>
            <a:pPr>
              <a:spcBef>
                <a:spcPct val="50000"/>
              </a:spcBef>
            </a:pPr>
            <a:r>
              <a:rPr lang="ru-RU" b="0" i="1"/>
              <a:t> </a:t>
            </a:r>
            <a:r>
              <a:rPr lang="ru-RU" b="0"/>
              <a:t>Подумайте, что можно закрасить на первом рисунке, а что – на втором. 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0" y="6852396"/>
            <a:ext cx="2940685" cy="7088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700" dirty="0">
                <a:latin typeface="Arial" pitchFamily="34" charset="0"/>
                <a:cs typeface="Arial" pitchFamily="34" charset="0"/>
              </a:rPr>
              <a:t>БЛОК 1</a:t>
            </a:r>
          </a:p>
        </p:txBody>
      </p:sp>
      <p:pic>
        <p:nvPicPr>
          <p:cNvPr id="29703" name="Picture 8"/>
          <p:cNvPicPr>
            <a:picLocks noChangeAspect="1" noChangeArrowheads="1"/>
          </p:cNvPicPr>
          <p:nvPr/>
        </p:nvPicPr>
        <p:blipFill>
          <a:blip r:embed="rId4"/>
          <a:srcRect t="10257" r="-2692" b="23077"/>
          <a:stretch>
            <a:fillRect/>
          </a:stretch>
        </p:blipFill>
        <p:spPr bwMode="auto">
          <a:xfrm>
            <a:off x="0" y="3780632"/>
            <a:ext cx="3564467" cy="28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4" name="Группа 8"/>
          <p:cNvGrpSpPr>
            <a:grpSpLocks/>
          </p:cNvGrpSpPr>
          <p:nvPr/>
        </p:nvGrpSpPr>
        <p:grpSpPr bwMode="auto">
          <a:xfrm>
            <a:off x="0" y="103268"/>
            <a:ext cx="10693400" cy="581097"/>
            <a:chOff x="0" y="93954"/>
            <a:chExt cx="9144000" cy="526734"/>
          </a:xfrm>
        </p:grpSpPr>
        <p:sp>
          <p:nvSpPr>
            <p:cNvPr id="29707" name="Заголовок 1"/>
            <p:cNvSpPr txBox="1">
              <a:spLocks/>
            </p:cNvSpPr>
            <p:nvPr/>
          </p:nvSpPr>
          <p:spPr bwMode="auto">
            <a:xfrm>
              <a:off x="0" y="93954"/>
              <a:ext cx="9144000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marL="1436014"/>
              <a:r>
                <a:rPr lang="ru-RU">
                  <a:solidFill>
                    <a:srgbClr val="0070C0"/>
                  </a:solidFill>
                  <a:cs typeface="Arial" charset="0"/>
                </a:rPr>
                <a:t>Система Занкова: новое время, новые задачи, новый уровень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20688"/>
              <a:ext cx="9144000" cy="0"/>
            </a:xfrm>
            <a:prstGeom prst="line">
              <a:avLst/>
            </a:prstGeom>
            <a:ln w="28575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709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3000" y="93954"/>
              <a:ext cx="648072" cy="458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0379" y="3542592"/>
            <a:ext cx="744453" cy="309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9784" y="3574097"/>
            <a:ext cx="673906" cy="3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6719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Группа 8"/>
          <p:cNvGrpSpPr>
            <a:grpSpLocks/>
          </p:cNvGrpSpPr>
          <p:nvPr/>
        </p:nvGrpSpPr>
        <p:grpSpPr bwMode="auto">
          <a:xfrm>
            <a:off x="0" y="103268"/>
            <a:ext cx="10693400" cy="581097"/>
            <a:chOff x="0" y="93954"/>
            <a:chExt cx="9144000" cy="526734"/>
          </a:xfrm>
        </p:grpSpPr>
        <p:sp>
          <p:nvSpPr>
            <p:cNvPr id="31754" name="Заголовок 1"/>
            <p:cNvSpPr txBox="1">
              <a:spLocks/>
            </p:cNvSpPr>
            <p:nvPr/>
          </p:nvSpPr>
          <p:spPr bwMode="auto">
            <a:xfrm>
              <a:off x="0" y="93954"/>
              <a:ext cx="9144000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marL="1436014"/>
              <a:r>
                <a:rPr lang="ru-RU">
                  <a:solidFill>
                    <a:srgbClr val="0070C0"/>
                  </a:solidFill>
                  <a:cs typeface="Arial" charset="0"/>
                </a:rPr>
                <a:t>Система Занкова: новое время, новые задачи, новый уровень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20688"/>
              <a:ext cx="9144000" cy="0"/>
            </a:xfrm>
            <a:prstGeom prst="line">
              <a:avLst/>
            </a:prstGeom>
            <a:ln w="28575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756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3000" y="93954"/>
              <a:ext cx="648072" cy="458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 l="13229" t="27721" r="28421" b="63040"/>
          <a:stretch>
            <a:fillRect/>
          </a:stretch>
        </p:blipFill>
        <p:spPr bwMode="auto">
          <a:xfrm>
            <a:off x="0" y="994166"/>
            <a:ext cx="6416040" cy="53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29767" t="33600" r="29126" b="24401"/>
          <a:stretch>
            <a:fillRect/>
          </a:stretch>
        </p:blipFill>
        <p:spPr bwMode="auto">
          <a:xfrm>
            <a:off x="2851573" y="1680281"/>
            <a:ext cx="2227792" cy="120770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32362" t="38640" r="28421" b="20201"/>
          <a:stretch>
            <a:fillRect/>
          </a:stretch>
        </p:blipFill>
        <p:spPr bwMode="auto">
          <a:xfrm>
            <a:off x="445559" y="1680281"/>
            <a:ext cx="2196232" cy="122170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3" name="Пятиугольник 12"/>
          <p:cNvSpPr/>
          <p:nvPr/>
        </p:nvSpPr>
        <p:spPr>
          <a:xfrm>
            <a:off x="0" y="6852396"/>
            <a:ext cx="4344194" cy="7088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700" dirty="0">
                <a:latin typeface="Arial" pitchFamily="34" charset="0"/>
                <a:cs typeface="Arial" pitchFamily="34" charset="0"/>
              </a:rPr>
              <a:t>БЛОК 2</a:t>
            </a: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802005" y="672113"/>
            <a:ext cx="9891395" cy="42849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 Задание не оценивается. Работа в парах: опыт сотрудничества, общения 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356447" y="3192533"/>
            <a:ext cx="7307157" cy="3640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xtLst/>
        </p:spPr>
        <p:txBody>
          <a:bodyPr lIns="104306" tIns="52153" rIns="104306" bIns="521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700" dirty="0">
                <a:cs typeface="Arial" charset="0"/>
              </a:rPr>
              <a:t>Следовать инструкции при выполнении учебных действий</a:t>
            </a:r>
          </a:p>
        </p:txBody>
      </p:sp>
      <p:pic>
        <p:nvPicPr>
          <p:cNvPr id="31752" name="Picture 4"/>
          <p:cNvPicPr>
            <a:picLocks noChangeAspect="1" noChangeArrowheads="1"/>
          </p:cNvPicPr>
          <p:nvPr/>
        </p:nvPicPr>
        <p:blipFill>
          <a:blip r:embed="rId5">
            <a:lum contrast="12000"/>
          </a:blip>
          <a:srcRect/>
          <a:stretch>
            <a:fillRect/>
          </a:stretch>
        </p:blipFill>
        <p:spPr bwMode="auto">
          <a:xfrm>
            <a:off x="267335" y="3864646"/>
            <a:ext cx="7663603" cy="238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Text Box 13"/>
          <p:cNvSpPr txBox="1">
            <a:spLocks noChangeArrowheads="1"/>
          </p:cNvSpPr>
          <p:nvPr/>
        </p:nvSpPr>
        <p:spPr bwMode="auto">
          <a:xfrm>
            <a:off x="8109162" y="3612604"/>
            <a:ext cx="2406015" cy="107482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Принятие и удержание учебной задачи</a:t>
            </a:r>
          </a:p>
        </p:txBody>
      </p:sp>
    </p:spTree>
    <p:extLst>
      <p:ext uri="{BB962C8B-B14F-4D97-AF65-F5344CB8AC3E}">
        <p14:creationId xmlns:p14="http://schemas.microsoft.com/office/powerpoint/2010/main" val="4016494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/>
        </p:nvSpPr>
        <p:spPr>
          <a:xfrm>
            <a:off x="0" y="6852396"/>
            <a:ext cx="3297132" cy="7088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700">
                <a:solidFill>
                  <a:srgbClr val="FFFFFF"/>
                </a:solidFill>
                <a:latin typeface="Arial" charset="0"/>
                <a:cs typeface="Arial" charset="0"/>
              </a:rPr>
              <a:t>БЛОК 3</a:t>
            </a:r>
          </a:p>
        </p:txBody>
      </p:sp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0311"/>
            <a:ext cx="534670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6701" y="3780632"/>
            <a:ext cx="4787896" cy="30805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3584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8248" y="4116688"/>
            <a:ext cx="6261952" cy="317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8852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 bwMode="auto">
          <a:xfrm>
            <a:off x="0" y="620305"/>
            <a:ext cx="10693400" cy="0"/>
          </a:xfrm>
          <a:prstGeom prst="line">
            <a:avLst/>
          </a:prstGeom>
          <a:ln w="28575" cmpd="tri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335" y="5292884"/>
            <a:ext cx="6326928" cy="200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7"/>
          <p:cNvSpPr txBox="1">
            <a:spLocks noChangeArrowheads="1"/>
          </p:cNvSpPr>
          <p:nvPr/>
        </p:nvSpPr>
        <p:spPr bwMode="auto">
          <a:xfrm>
            <a:off x="468921" y="865894"/>
            <a:ext cx="5923756" cy="4284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b="0" dirty="0"/>
              <a:t>Установление </a:t>
            </a:r>
            <a:r>
              <a:rPr lang="ru-RU" b="0" dirty="0" smtClean="0"/>
              <a:t>причинно-следственных </a:t>
            </a:r>
            <a:r>
              <a:rPr lang="ru-RU" b="0" dirty="0"/>
              <a:t>связей</a:t>
            </a:r>
          </a:p>
        </p:txBody>
      </p:sp>
      <p:pic>
        <p:nvPicPr>
          <p:cNvPr id="3686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903" y="1519687"/>
            <a:ext cx="7156781" cy="175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843" y="3276548"/>
            <a:ext cx="6978557" cy="188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1525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35910" t="28560" r="35585" b="50439"/>
          <a:stretch>
            <a:fillRect/>
          </a:stretch>
        </p:blipFill>
        <p:spPr bwMode="auto">
          <a:xfrm>
            <a:off x="267336" y="1344225"/>
            <a:ext cx="4786039" cy="2007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 l="35670" t="20680" r="35980" b="22202"/>
          <a:stretch>
            <a:fillRect/>
          </a:stretch>
        </p:blipFill>
        <p:spPr bwMode="auto">
          <a:xfrm>
            <a:off x="5289149" y="1344225"/>
            <a:ext cx="4715492" cy="50408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Пятиугольник 7"/>
          <p:cNvSpPr/>
          <p:nvPr/>
        </p:nvSpPr>
        <p:spPr>
          <a:xfrm>
            <a:off x="0" y="6852396"/>
            <a:ext cx="4344194" cy="7088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700" dirty="0">
                <a:latin typeface="Arial" pitchFamily="34" charset="0"/>
                <a:cs typeface="Arial" pitchFamily="34" charset="0"/>
              </a:rPr>
              <a:t>БЛОК 3</a:t>
            </a:r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4990253" y="6469081"/>
            <a:ext cx="5168477" cy="42849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Контроль и коррекция выполненного</a:t>
            </a: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445558" y="840141"/>
            <a:ext cx="2138680" cy="4284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 dirty="0"/>
              <a:t>Наблюдение</a:t>
            </a:r>
          </a:p>
        </p:txBody>
      </p:sp>
    </p:spTree>
    <p:extLst>
      <p:ext uri="{BB962C8B-B14F-4D97-AF65-F5344CB8AC3E}">
        <p14:creationId xmlns:p14="http://schemas.microsoft.com/office/powerpoint/2010/main" val="374598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8"/>
          <p:cNvGrpSpPr/>
          <p:nvPr/>
        </p:nvGrpSpPr>
        <p:grpSpPr>
          <a:xfrm>
            <a:off x="378348" y="1160691"/>
            <a:ext cx="9936704" cy="5239882"/>
            <a:chOff x="179512" y="1052736"/>
            <a:chExt cx="8496944" cy="475252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0395" t="13440" r="8809" b="9281"/>
            <a:stretch>
              <a:fillRect/>
            </a:stretch>
          </p:blipFill>
          <p:spPr bwMode="auto">
            <a:xfrm>
              <a:off x="251520" y="1052736"/>
              <a:ext cx="8424936" cy="4532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179512" y="5301208"/>
              <a:ext cx="1728192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61882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88860" y="1716436"/>
            <a:ext cx="8589354" cy="5091305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2700" dirty="0">
                <a:latin typeface="Arial" pitchFamily="34" charset="0"/>
                <a:cs typeface="Arial" pitchFamily="34" charset="0"/>
              </a:rPr>
              <a:t>Квадраты с написанными на них буквами наклеивали по одному на бумагу и получили такую аппликацию. </a:t>
            </a:r>
            <a:endParaRPr lang="ru-RU" sz="2700" dirty="0" smtClean="0">
              <a:latin typeface="Arial" pitchFamily="34" charset="0"/>
              <a:cs typeface="Arial" pitchFamily="34" charset="0"/>
            </a:endParaRPr>
          </a:p>
          <a:p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endParaRPr lang="ru-RU" sz="2700" dirty="0" smtClean="0">
              <a:latin typeface="Arial" pitchFamily="34" charset="0"/>
              <a:cs typeface="Arial" pitchFamily="34" charset="0"/>
            </a:endParaRPr>
          </a:p>
          <a:p>
            <a:endParaRPr lang="ru-RU" sz="2700" dirty="0">
              <a:latin typeface="Arial" pitchFamily="34" charset="0"/>
              <a:cs typeface="Arial" pitchFamily="34" charset="0"/>
            </a:endParaRPr>
          </a:p>
          <a:p>
            <a:endParaRPr lang="ru-RU" sz="2700" dirty="0" smtClean="0">
              <a:latin typeface="Arial" pitchFamily="34" charset="0"/>
              <a:cs typeface="Arial" pitchFamily="34" charset="0"/>
            </a:endParaRPr>
          </a:p>
          <a:p>
            <a:endParaRPr lang="ru-RU" sz="2700" dirty="0">
              <a:latin typeface="Arial" pitchFamily="34" charset="0"/>
              <a:cs typeface="Arial" pitchFamily="34" charset="0"/>
            </a:endParaRPr>
          </a:p>
          <a:p>
            <a:r>
              <a:rPr lang="ru-RU" sz="27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2700" dirty="0">
                <a:latin typeface="Arial" pitchFamily="34" charset="0"/>
                <a:cs typeface="Arial" pitchFamily="34" charset="0"/>
              </a:rPr>
              <a:t>) Какая буква написана на квадрате, который наклеили первым?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700" dirty="0">
                <a:latin typeface="Arial" pitchFamily="34" charset="0"/>
                <a:cs typeface="Arial" pitchFamily="34" charset="0"/>
              </a:rPr>
              <a:t>2) Какие буквы написаны на квадратах, которые наклеили позже квадрата с буквой Д? </a:t>
            </a:r>
          </a:p>
        </p:txBody>
      </p:sp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11476840" y="7186701"/>
            <a:ext cx="210714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01907"/>
            <a:ext cx="10693400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defRPr/>
            </a:pPr>
            <a:r>
              <a:rPr lang="ru-RU" sz="27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Примеры заданий из ВПР по математике</a:t>
            </a:r>
            <a:endParaRPr lang="ru-RU" sz="2700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0071" t="24911" r="33773" b="52941"/>
          <a:stretch>
            <a:fillRect/>
          </a:stretch>
        </p:blipFill>
        <p:spPr bwMode="auto">
          <a:xfrm>
            <a:off x="5851956" y="2748534"/>
            <a:ext cx="3284165" cy="209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546767" y="1795828"/>
            <a:ext cx="842094" cy="635137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27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27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09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"/>
            <a:ext cx="10693400" cy="3242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suvorov.ik\Desktop\дети\100_200-1 (1).jpg"/>
          <p:cNvPicPr>
            <a:picLocks noChangeAspect="1" noChangeArrowheads="1"/>
          </p:cNvPicPr>
          <p:nvPr/>
        </p:nvPicPr>
        <p:blipFill>
          <a:blip r:embed="rId3" cstate="print"/>
          <a:srcRect t="20439" b="51712"/>
          <a:stretch>
            <a:fillRect/>
          </a:stretch>
        </p:blipFill>
        <p:spPr bwMode="auto">
          <a:xfrm>
            <a:off x="0" y="180851"/>
            <a:ext cx="10693400" cy="5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1476842" y="7186704"/>
            <a:ext cx="210492" cy="5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196" tIns="52098" rIns="104196" bIns="52098">
            <a:spAutoFit/>
          </a:bodyPr>
          <a:lstStyle/>
          <a:p>
            <a:pPr eaLnBrk="1" hangingPunct="1"/>
            <a:endParaRPr lang="ru-RU" sz="2700" dirty="0">
              <a:latin typeface="Times New Roman" pitchFamily="18" charset="0"/>
            </a:endParaRPr>
          </a:p>
        </p:txBody>
      </p:sp>
      <p:sp>
        <p:nvSpPr>
          <p:cNvPr id="5125" name="Rectangle 21"/>
          <p:cNvSpPr>
            <a:spLocks noGrp="1" noChangeArrowheads="1"/>
          </p:cNvSpPr>
          <p:nvPr>
            <p:ph type="body" idx="1"/>
          </p:nvPr>
        </p:nvSpPr>
        <p:spPr>
          <a:xfrm>
            <a:off x="90116" y="5220794"/>
            <a:ext cx="10387260" cy="129614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Формирующая оценка: текущий и рубежный контроль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0" y="6360146"/>
            <a:ext cx="10693400" cy="969415"/>
          </a:xfrm>
          <a:prstGeom prst="rect">
            <a:avLst/>
          </a:prstGeom>
        </p:spPr>
        <p:txBody>
          <a:bodyPr wrap="square" lIns="91344" tIns="45672" rIns="91344" bIns="45672">
            <a:spAutoFit/>
          </a:bodyPr>
          <a:lstStyle/>
          <a:p>
            <a:endParaRPr lang="ru-RU" dirty="0" smtClean="0"/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Яковлева Светлана Геннадьевна, директор ФНМЦ им. Л.В. Занкова, к.п.н., доцент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 Селюнина Наталья Владимировна, ведущий методист ФНМЦ им. Л.В. Занкова</a:t>
            </a:r>
          </a:p>
        </p:txBody>
      </p:sp>
    </p:spTree>
    <p:extLst>
      <p:ext uri="{BB962C8B-B14F-4D97-AF65-F5344CB8AC3E}">
        <p14:creationId xmlns:p14="http://schemas.microsoft.com/office/powerpoint/2010/main" val="2398175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606651"/>
            <a:ext cx="10693400" cy="1111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160690"/>
            <a:ext cx="10693400" cy="1508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79536" y="1438490"/>
            <a:ext cx="10313864" cy="5271101"/>
          </a:xfrm>
        </p:spPr>
        <p:txBody>
          <a:bodyPr>
            <a:normAutofit lnSpcReduction="10000"/>
          </a:bodyPr>
          <a:lstStyle/>
          <a:p>
            <a:pPr marL="914239" indent="-914239">
              <a:buAutoNum type="arabicPeriod"/>
            </a:pP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Формирующая оценка. Смысл и назначение.</a:t>
            </a:r>
          </a:p>
          <a:p>
            <a:pPr marL="914239" indent="-914239">
              <a:buAutoNum type="arabicPeriod"/>
            </a:pP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Формирование оценочной самостоятельности. Инструменты и приемы.</a:t>
            </a:r>
          </a:p>
          <a:p>
            <a:pPr marL="914239" indent="-914239">
              <a:buAutoNum type="arabicPeriod"/>
            </a:pP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Успешный учитель, успешный ученик.</a:t>
            </a:r>
          </a:p>
          <a:p>
            <a:pPr marL="914239" indent="-914239">
              <a:buNone/>
            </a:pP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914239" indent="-914239">
              <a:buNone/>
            </a:pPr>
            <a:r>
              <a:rPr 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    Личностный смысл учения и рефлексия.</a:t>
            </a:r>
          </a:p>
          <a:p>
            <a:pPr>
              <a:spcBef>
                <a:spcPts val="2052"/>
              </a:spcBef>
              <a:buNone/>
            </a:pPr>
            <a:endParaRPr lang="ru-RU" sz="5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052"/>
              </a:spcBef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32320" y="3620246"/>
            <a:ext cx="4799933" cy="874766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r>
              <a:rPr lang="ru-RU" sz="5000" cap="all" dirty="0" smtClean="0">
                <a:solidFill>
                  <a:srgbClr val="002060"/>
                </a:solidFill>
              </a:rPr>
              <a:t> </a:t>
            </a:r>
            <a:endParaRPr lang="ru-RU" sz="5000" cap="all" dirty="0"/>
          </a:p>
        </p:txBody>
      </p:sp>
    </p:spTree>
    <p:extLst>
      <p:ext uri="{BB962C8B-B14F-4D97-AF65-F5344CB8AC3E}">
        <p14:creationId xmlns:p14="http://schemas.microsoft.com/office/powerpoint/2010/main" val="699735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1476840" y="6894403"/>
            <a:ext cx="21535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119812" name="Text Box 3"/>
          <p:cNvSpPr txBox="1">
            <a:spLocks noChangeArrowheads="1"/>
          </p:cNvSpPr>
          <p:nvPr/>
        </p:nvSpPr>
        <p:spPr bwMode="auto">
          <a:xfrm>
            <a:off x="0" y="890898"/>
            <a:ext cx="10567158" cy="57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608" tIns="53357" rIns="102608" bIns="53357">
            <a:spAutoFit/>
          </a:bodyPr>
          <a:lstStyle/>
          <a:p>
            <a:pPr marL="390938" indent="-390938" eaLnBrk="0" hangingPunct="0">
              <a:lnSpc>
                <a:spcPct val="80000"/>
              </a:lnSpc>
              <a:spcAft>
                <a:spcPct val="20000"/>
              </a:spcAft>
            </a:pPr>
            <a:r>
              <a:rPr lang="ru-RU" sz="3700" b="1" dirty="0"/>
              <a:t>   </a:t>
            </a:r>
            <a:endParaRPr lang="ru-RU" sz="3000" b="1" dirty="0"/>
          </a:p>
        </p:txBody>
      </p:sp>
      <p:sp>
        <p:nvSpPr>
          <p:cNvPr id="975875" name="AutoShape 3"/>
          <p:cNvSpPr>
            <a:spLocks noChangeArrowheads="1"/>
          </p:cNvSpPr>
          <p:nvPr/>
        </p:nvSpPr>
        <p:spPr bwMode="gray">
          <a:xfrm>
            <a:off x="1" y="843124"/>
            <a:ext cx="10062425" cy="714529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>
              <a:defRPr/>
            </a:pPr>
            <a:r>
              <a:rPr lang="ru-RU" sz="3900" b="1" dirty="0">
                <a:solidFill>
                  <a:srgbClr val="000099"/>
                </a:solidFill>
              </a:rPr>
              <a:t>Формирующая </a:t>
            </a:r>
            <a:r>
              <a:rPr lang="ru-RU" sz="3900" b="1" dirty="0" smtClean="0">
                <a:solidFill>
                  <a:srgbClr val="000099"/>
                </a:solidFill>
              </a:rPr>
              <a:t>оценка: </a:t>
            </a:r>
            <a:r>
              <a:rPr lang="ru-RU" sz="3700" b="1" dirty="0" smtClean="0">
                <a:solidFill>
                  <a:srgbClr val="000099"/>
                </a:solidFill>
              </a:rPr>
              <a:t>СМЫСЛ И НАЗНАЧЕНИЕ </a:t>
            </a:r>
            <a:endParaRPr lang="ru-RU" sz="3700" b="1" dirty="0">
              <a:solidFill>
                <a:srgbClr val="000099"/>
              </a:solidFill>
            </a:endParaRPr>
          </a:p>
        </p:txBody>
      </p:sp>
      <p:sp>
        <p:nvSpPr>
          <p:cNvPr id="975877" name="TextBox 975876"/>
          <p:cNvSpPr txBox="1"/>
          <p:nvPr/>
        </p:nvSpPr>
        <p:spPr>
          <a:xfrm>
            <a:off x="378149" y="1465513"/>
            <a:ext cx="10189010" cy="5799134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4251" tIns="52125" rIns="104251" bIns="52125">
            <a:spAutoFit/>
          </a:bodyPr>
          <a:lstStyle/>
          <a:p>
            <a:pPr marL="521252" indent="-521252" eaLnBrk="0" hangingPunct="0"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srgbClr val="002060"/>
                </a:solidFill>
              </a:rPr>
              <a:t>обратная </a:t>
            </a:r>
            <a:r>
              <a:rPr lang="ru-RU" sz="3600" dirty="0">
                <a:solidFill>
                  <a:srgbClr val="002060"/>
                </a:solidFill>
              </a:rPr>
              <a:t>связь, диагностика, индивидуальная помощь и </a:t>
            </a:r>
            <a:r>
              <a:rPr lang="ru-RU" sz="3600" dirty="0" smtClean="0">
                <a:solidFill>
                  <a:srgbClr val="002060"/>
                </a:solidFill>
              </a:rPr>
              <a:t>коррекция;</a:t>
            </a:r>
            <a:endParaRPr lang="ru-RU" sz="3600" dirty="0">
              <a:solidFill>
                <a:srgbClr val="002060"/>
              </a:solidFill>
            </a:endParaRPr>
          </a:p>
          <a:p>
            <a:pPr marL="521252" indent="-521252" eaLnBrk="0" hangingPunct="0">
              <a:buFont typeface="Arial" panose="020B0604020202020204" pitchFamily="34" charset="0"/>
              <a:buChar char="•"/>
              <a:defRPr/>
            </a:pPr>
            <a:r>
              <a:rPr lang="ru-RU" sz="3600" dirty="0">
                <a:solidFill>
                  <a:srgbClr val="002060"/>
                </a:solidFill>
              </a:rPr>
              <a:t>стимул и поддержка, индивидуальный </a:t>
            </a:r>
            <a:r>
              <a:rPr lang="ru-RU" sz="3600" dirty="0" smtClean="0">
                <a:solidFill>
                  <a:srgbClr val="002060"/>
                </a:solidFill>
              </a:rPr>
              <a:t>прогресс;</a:t>
            </a:r>
            <a:endParaRPr lang="ru-RU" sz="3600" dirty="0">
              <a:solidFill>
                <a:srgbClr val="002060"/>
              </a:solidFill>
            </a:endParaRPr>
          </a:p>
          <a:p>
            <a:pPr marL="521252" indent="-521252" eaLnBrk="0" hangingPunct="0">
              <a:buFont typeface="Arial" panose="020B0604020202020204" pitchFamily="34" charset="0"/>
              <a:buChar char="•"/>
              <a:defRPr/>
            </a:pPr>
            <a:r>
              <a:rPr lang="ru-RU" sz="3600" dirty="0">
                <a:solidFill>
                  <a:srgbClr val="002060"/>
                </a:solidFill>
              </a:rPr>
              <a:t>снять зависимость от внешней оценки (учителя, взрослых), помочь ребёнку осознать,</a:t>
            </a:r>
          </a:p>
          <a:p>
            <a:pPr lvl="1" eaLnBrk="0" hangingPunct="0">
              <a:defRPr/>
            </a:pPr>
            <a:r>
              <a:rPr lang="ru-RU" sz="3600" b="1" dirty="0">
                <a:solidFill>
                  <a:srgbClr val="002060"/>
                </a:solidFill>
              </a:rPr>
              <a:t>(1) в чём </a:t>
            </a:r>
            <a:r>
              <a:rPr lang="ru-RU" sz="3600" dirty="0">
                <a:solidFill>
                  <a:srgbClr val="002060"/>
                </a:solidFill>
              </a:rPr>
              <a:t>у него/неё </a:t>
            </a:r>
            <a:r>
              <a:rPr lang="ru-RU" sz="3600" b="1" dirty="0">
                <a:solidFill>
                  <a:srgbClr val="002060"/>
                </a:solidFill>
              </a:rPr>
              <a:t>проблемы,</a:t>
            </a:r>
          </a:p>
          <a:p>
            <a:pPr lvl="1" eaLnBrk="0" hangingPunct="0">
              <a:defRPr/>
            </a:pPr>
            <a:r>
              <a:rPr lang="ru-RU" sz="3600" b="1" dirty="0">
                <a:solidFill>
                  <a:srgbClr val="002060"/>
                </a:solidFill>
              </a:rPr>
              <a:t>(2) что нужно делать, чему нужно научиться, </a:t>
            </a:r>
            <a:r>
              <a:rPr lang="ru-RU" sz="3600" dirty="0">
                <a:solidFill>
                  <a:srgbClr val="002060"/>
                </a:solidFill>
              </a:rPr>
              <a:t>чтобы этих проблем не стало</a:t>
            </a:r>
            <a:r>
              <a:rPr lang="ru-RU" sz="3700" b="1" dirty="0">
                <a:solidFill>
                  <a:srgbClr val="002060"/>
                </a:solidFill>
              </a:rPr>
              <a:t>,</a:t>
            </a:r>
          </a:p>
          <a:p>
            <a:pPr lvl="1" eaLnBrk="0" hangingPunct="0">
              <a:defRPr/>
            </a:pPr>
            <a:r>
              <a:rPr lang="ru-RU" sz="3700" b="1" dirty="0">
                <a:solidFill>
                  <a:srgbClr val="002060"/>
                </a:solidFill>
              </a:rPr>
              <a:t>(3) как </a:t>
            </a:r>
            <a:r>
              <a:rPr lang="ru-RU" sz="3700" dirty="0">
                <a:solidFill>
                  <a:srgbClr val="002060"/>
                </a:solidFill>
              </a:rPr>
              <a:t>это можно </a:t>
            </a:r>
            <a:r>
              <a:rPr lang="ru-RU" sz="3700" dirty="0" smtClean="0">
                <a:solidFill>
                  <a:srgbClr val="002060"/>
                </a:solidFill>
              </a:rPr>
              <a:t>сделать.  </a:t>
            </a:r>
            <a:endParaRPr lang="ru-RU" sz="3700" dirty="0">
              <a:solidFill>
                <a:srgbClr val="00206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0" y="6444930"/>
            <a:ext cx="10693400" cy="109015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4251" tIns="52125" rIns="104251" bIns="52125">
            <a:spAutoFit/>
          </a:bodyPr>
          <a:lstStyle/>
          <a:p>
            <a:pPr eaLnBrk="0" hangingPunct="0">
              <a:defRPr/>
            </a:pPr>
            <a:r>
              <a:rPr lang="ru-RU" sz="3200" b="1" dirty="0">
                <a:solidFill>
                  <a:srgbClr val="002060"/>
                </a:solidFill>
              </a:rPr>
              <a:t>ОСНОВНОЙ СПОСОБ: </a:t>
            </a:r>
            <a:r>
              <a:rPr lang="ru-RU" sz="3200" dirty="0">
                <a:solidFill>
                  <a:srgbClr val="002060"/>
                </a:solidFill>
              </a:rPr>
              <a:t>включить детей в самостоятельную оценочную деятельность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9"/>
          <p:cNvSpPr>
            <a:spLocks noChangeArrowheads="1"/>
          </p:cNvSpPr>
          <p:nvPr/>
        </p:nvSpPr>
        <p:spPr bwMode="auto">
          <a:xfrm>
            <a:off x="800150" y="922405"/>
            <a:ext cx="9009560" cy="11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>
              <a:lnSpc>
                <a:spcPct val="80000"/>
              </a:lnSpc>
              <a:spcAft>
                <a:spcPts val="684"/>
              </a:spcAft>
              <a:buClr>
                <a:srgbClr val="FFFFFF"/>
              </a:buClr>
            </a:pPr>
            <a:r>
              <a:rPr lang="ru-RU" sz="2700">
                <a:cs typeface="Arial" charset="0"/>
              </a:rPr>
              <a:t>Смысл введения нового стандарта </a:t>
            </a:r>
          </a:p>
          <a:p>
            <a:pPr algn="ctr">
              <a:lnSpc>
                <a:spcPct val="80000"/>
              </a:lnSpc>
              <a:buClr>
                <a:srgbClr val="FFFFFF"/>
              </a:buClr>
            </a:pPr>
            <a:r>
              <a:rPr lang="ru-RU" sz="2700">
                <a:cs typeface="Arial" charset="0"/>
              </a:rPr>
              <a:t>ориентировать систему образования на </a:t>
            </a:r>
            <a:r>
              <a:rPr lang="ru-RU" sz="2700">
                <a:solidFill>
                  <a:srgbClr val="0070C0"/>
                </a:solidFill>
                <a:cs typeface="Arial" charset="0"/>
              </a:rPr>
              <a:t>достижение качественно новых результатов образования</a:t>
            </a:r>
            <a:endParaRPr lang="ru-RU" sz="2700" u="sng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8434" name="Прямоугольник 10"/>
          <p:cNvSpPr>
            <a:spLocks noChangeArrowheads="1"/>
          </p:cNvSpPr>
          <p:nvPr/>
        </p:nvSpPr>
        <p:spPr bwMode="auto">
          <a:xfrm>
            <a:off x="1388657" y="2590433"/>
            <a:ext cx="7747146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altLang="ru-RU" sz="2700">
                <a:cs typeface="Arial" charset="0"/>
              </a:rPr>
              <a:t>Важнейшие особенности</a:t>
            </a:r>
            <a:endParaRPr lang="ru-RU" sz="2700">
              <a:cs typeface="Arial" charset="0"/>
            </a:endParaRPr>
          </a:p>
        </p:txBody>
      </p:sp>
      <p:sp>
        <p:nvSpPr>
          <p:cNvPr id="18435" name="Прямоугольник 11"/>
          <p:cNvSpPr>
            <a:spLocks noChangeArrowheads="1"/>
          </p:cNvSpPr>
          <p:nvPr/>
        </p:nvSpPr>
        <p:spPr bwMode="auto">
          <a:xfrm>
            <a:off x="657094" y="3224039"/>
            <a:ext cx="3863572" cy="43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pPr algn="ctr">
              <a:lnSpc>
                <a:spcPct val="80000"/>
              </a:lnSpc>
              <a:buClr>
                <a:srgbClr val="FFFFFF"/>
              </a:buClr>
            </a:pPr>
            <a:r>
              <a:rPr lang="ru-RU" sz="2700">
                <a:cs typeface="Arial" charset="0"/>
              </a:rPr>
              <a:t>ориентация на </a:t>
            </a:r>
            <a:r>
              <a:rPr lang="ru-RU" sz="2700">
                <a:solidFill>
                  <a:srgbClr val="0070C0"/>
                </a:solidFill>
                <a:cs typeface="Arial" charset="0"/>
              </a:rPr>
              <a:t>результат</a:t>
            </a:r>
            <a:endParaRPr lang="ru-RU" sz="2700" u="sng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8436" name="Прямоугольник 12"/>
          <p:cNvSpPr>
            <a:spLocks noChangeArrowheads="1"/>
          </p:cNvSpPr>
          <p:nvPr/>
        </p:nvSpPr>
        <p:spPr bwMode="auto">
          <a:xfrm>
            <a:off x="4503853" y="3185532"/>
            <a:ext cx="5641883" cy="77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>
              <a:lnSpc>
                <a:spcPct val="80000"/>
              </a:lnSpc>
              <a:buClr>
                <a:srgbClr val="FFFFFF"/>
              </a:buClr>
            </a:pPr>
            <a:r>
              <a:rPr lang="ru-RU" sz="2700">
                <a:solidFill>
                  <a:srgbClr val="0070C0"/>
                </a:solidFill>
                <a:cs typeface="Arial" charset="0"/>
              </a:rPr>
              <a:t>реализация</a:t>
            </a:r>
          </a:p>
          <a:p>
            <a:pPr algn="ctr">
              <a:lnSpc>
                <a:spcPct val="80000"/>
              </a:lnSpc>
              <a:buClr>
                <a:srgbClr val="FFFFFF"/>
              </a:buClr>
            </a:pPr>
            <a:r>
              <a:rPr lang="ru-RU" sz="2700">
                <a:solidFill>
                  <a:srgbClr val="0070C0"/>
                </a:solidFill>
                <a:cs typeface="Arial" charset="0"/>
              </a:rPr>
              <a:t>деятельностного подхода</a:t>
            </a:r>
            <a:endParaRPr lang="ru-RU" sz="2700" u="sng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8437" name="Прямоугольник 13"/>
          <p:cNvSpPr>
            <a:spLocks noChangeArrowheads="1"/>
          </p:cNvSpPr>
          <p:nvPr/>
        </p:nvSpPr>
        <p:spPr bwMode="auto">
          <a:xfrm>
            <a:off x="1893624" y="4097435"/>
            <a:ext cx="5038522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r>
              <a:rPr lang="ru-RU" altLang="ru-RU" sz="2300">
                <a:cs typeface="Arial" charset="0"/>
              </a:rPr>
              <a:t> </a:t>
            </a:r>
            <a:r>
              <a:rPr lang="ru-RU" altLang="ru-RU" sz="2700">
                <a:cs typeface="Arial" charset="0"/>
              </a:rPr>
              <a:t>Основные механизмы</a:t>
            </a:r>
            <a:endParaRPr lang="ru-RU" sz="2700">
              <a:cs typeface="Arial" charset="0"/>
            </a:endParaRPr>
          </a:p>
        </p:txBody>
      </p:sp>
      <p:sp>
        <p:nvSpPr>
          <p:cNvPr id="18438" name="Прямоугольник 14"/>
          <p:cNvSpPr>
            <a:spLocks noChangeArrowheads="1"/>
          </p:cNvSpPr>
          <p:nvPr/>
        </p:nvSpPr>
        <p:spPr bwMode="auto">
          <a:xfrm rot="10800000" flipV="1">
            <a:off x="462268" y="4793337"/>
            <a:ext cx="3115195" cy="143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lnSpc>
                <a:spcPct val="80000"/>
              </a:lnSpc>
              <a:buClr>
                <a:srgbClr val="FFFFFF"/>
              </a:buClr>
            </a:pPr>
            <a:r>
              <a:rPr lang="ru-RU" sz="2700">
                <a:cs typeface="Arial" charset="0"/>
              </a:rPr>
              <a:t>планируемые</a:t>
            </a:r>
          </a:p>
          <a:p>
            <a:pPr>
              <a:lnSpc>
                <a:spcPct val="80000"/>
              </a:lnSpc>
              <a:buClr>
                <a:srgbClr val="FFFFFF"/>
              </a:buClr>
            </a:pPr>
            <a:r>
              <a:rPr lang="ru-RU" sz="2700">
                <a:cs typeface="Arial" charset="0"/>
              </a:rPr>
              <a:t>результаты</a:t>
            </a:r>
          </a:p>
          <a:p>
            <a:pPr>
              <a:lnSpc>
                <a:spcPct val="80000"/>
              </a:lnSpc>
              <a:buClr>
                <a:srgbClr val="FFFFFF"/>
              </a:buClr>
            </a:pPr>
            <a:r>
              <a:rPr lang="ru-RU" sz="2700">
                <a:cs typeface="Arial" charset="0"/>
              </a:rPr>
              <a:t>как элемент</a:t>
            </a:r>
          </a:p>
          <a:p>
            <a:pPr>
              <a:lnSpc>
                <a:spcPct val="80000"/>
              </a:lnSpc>
              <a:buClr>
                <a:srgbClr val="FFFFFF"/>
              </a:buClr>
            </a:pPr>
            <a:r>
              <a:rPr lang="ru-RU" sz="2700">
                <a:cs typeface="Arial" charset="0"/>
              </a:rPr>
              <a:t>целеполагания</a:t>
            </a:r>
            <a:endParaRPr lang="ru-RU" sz="3200">
              <a:cs typeface="Arial" charset="0"/>
            </a:endParaRPr>
          </a:p>
        </p:txBody>
      </p:sp>
      <p:sp>
        <p:nvSpPr>
          <p:cNvPr id="18439" name="Прямоугольник 15"/>
          <p:cNvSpPr>
            <a:spLocks noChangeArrowheads="1"/>
          </p:cNvSpPr>
          <p:nvPr/>
        </p:nvSpPr>
        <p:spPr bwMode="auto">
          <a:xfrm rot="10800000" flipV="1">
            <a:off x="4713637" y="5037580"/>
            <a:ext cx="5979764" cy="17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r>
              <a:rPr lang="ru-RU" sz="2700">
                <a:solidFill>
                  <a:srgbClr val="0070C0"/>
                </a:solidFill>
                <a:cs typeface="Arial" charset="0"/>
              </a:rPr>
              <a:t>система оценки </a:t>
            </a:r>
          </a:p>
          <a:p>
            <a:r>
              <a:rPr lang="ru-RU" sz="2700">
                <a:solidFill>
                  <a:srgbClr val="0070C0"/>
                </a:solidFill>
                <a:cs typeface="Arial" charset="0"/>
              </a:rPr>
              <a:t>достижения планируемых результатов </a:t>
            </a:r>
          </a:p>
          <a:p>
            <a:r>
              <a:rPr lang="ru-RU" sz="2700">
                <a:solidFill>
                  <a:srgbClr val="0070C0"/>
                </a:solidFill>
                <a:cs typeface="Arial" charset="0"/>
              </a:rPr>
              <a:t>переход </a:t>
            </a:r>
            <a:r>
              <a:rPr lang="ru-RU" sz="2700">
                <a:cs typeface="Arial" charset="0"/>
              </a:rPr>
              <a:t>от модели «контроля» </a:t>
            </a:r>
            <a:br>
              <a:rPr lang="ru-RU" sz="2700">
                <a:cs typeface="Arial" charset="0"/>
              </a:rPr>
            </a:br>
            <a:r>
              <a:rPr lang="ru-RU" sz="2700">
                <a:solidFill>
                  <a:srgbClr val="0070C0"/>
                </a:solidFill>
                <a:cs typeface="Arial" charset="0"/>
              </a:rPr>
              <a:t>к модели «обеспечения качества»</a:t>
            </a:r>
          </a:p>
        </p:txBody>
      </p:sp>
    </p:spTree>
    <p:extLst>
      <p:ext uri="{BB962C8B-B14F-4D97-AF65-F5344CB8AC3E}">
        <p14:creationId xmlns:p14="http://schemas.microsoft.com/office/powerpoint/2010/main" val="252977900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100" y="1836416"/>
            <a:ext cx="10357375" cy="559625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 начинать </a:t>
            </a:r>
            <a:r>
              <a:rPr lang="ru-RU" sz="3200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первичного освоения форм взаимодействия</a:t>
            </a:r>
            <a:r>
              <a:rPr lang="ru-RU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со взрослыми и со сверстниками</a:t>
            </a:r>
          </a:p>
          <a:p>
            <a:pPr>
              <a:lnSpc>
                <a:spcPct val="90000"/>
              </a:lnSpc>
              <a:defRPr/>
            </a:pPr>
            <a:r>
              <a:rPr lang="ru-RU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Разумно начинать с оценочного суждения </a:t>
            </a:r>
            <a:r>
              <a:rPr lang="ru-RU" sz="3200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</a:t>
            </a:r>
          </a:p>
          <a:p>
            <a:pPr>
              <a:lnSpc>
                <a:spcPct val="90000"/>
              </a:lnSpc>
              <a:defRPr/>
            </a:pPr>
            <a:r>
              <a:rPr lang="ru-RU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не должна быть глобальной: нужна предельная </a:t>
            </a:r>
            <a:r>
              <a:rPr lang="ru-RU" sz="3200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дифференциация</a:t>
            </a:r>
          </a:p>
          <a:p>
            <a:pPr>
              <a:lnSpc>
                <a:spcPct val="90000"/>
              </a:lnSpc>
              <a:defRPr/>
            </a:pPr>
            <a:r>
              <a:rPr lang="ru-RU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Самооценка соотносится с оценкой взрослого там, где есть объективные </a:t>
            </a:r>
            <a:r>
              <a:rPr lang="ru-RU" sz="3200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</a:t>
            </a:r>
            <a:r>
              <a:rPr lang="ru-RU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введены правила (</a:t>
            </a:r>
            <a:r>
              <a:rPr lang="ru-RU" sz="3200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шкалы</a:t>
            </a:r>
            <a:r>
              <a:rPr lang="ru-RU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ru-RU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имеет право на </a:t>
            </a:r>
            <a:r>
              <a:rPr lang="ru-RU" sz="3200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сомнение</a:t>
            </a:r>
          </a:p>
          <a:p>
            <a:pPr>
              <a:lnSpc>
                <a:spcPct val="90000"/>
              </a:lnSpc>
              <a:defRPr/>
            </a:pPr>
            <a:r>
              <a:rPr lang="ru-RU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Оценивать можно </a:t>
            </a:r>
            <a:r>
              <a:rPr lang="ru-RU" sz="320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то, чему учат</a:t>
            </a:r>
          </a:p>
          <a:p>
            <a:pPr>
              <a:lnSpc>
                <a:spcPct val="90000"/>
              </a:lnSpc>
              <a:defRPr/>
            </a:pPr>
            <a:endParaRPr lang="ru-RU" sz="3200" u="sng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>
            <a:off x="0" y="684288"/>
            <a:ext cx="10693400" cy="1508501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900" b="1" dirty="0">
                <a:solidFill>
                  <a:srgbClr val="000099"/>
                </a:solidFill>
              </a:rPr>
              <a:t>Формирование оценочной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900" b="1" dirty="0">
                <a:solidFill>
                  <a:srgbClr val="000099"/>
                </a:solidFill>
              </a:rPr>
              <a:t>самостоятельности. Общие принципы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6221" y="1620392"/>
            <a:ext cx="3810000" cy="560863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9"/>
                </a:solidFill>
              </a:rPr>
              <a:t/>
            </a:r>
            <a:br>
              <a:rPr lang="ru-RU" dirty="0" smtClean="0">
                <a:solidFill>
                  <a:srgbClr val="000099"/>
                </a:solidFill>
              </a:rPr>
            </a:br>
            <a:r>
              <a:rPr lang="ru-RU" dirty="0" smtClean="0">
                <a:solidFill>
                  <a:srgbClr val="000099"/>
                </a:solidFill>
              </a:rPr>
              <a:t>Что я знаю и умею</a:t>
            </a:r>
            <a:r>
              <a:rPr lang="ru-RU" i="1" dirty="0" smtClean="0">
                <a:solidFill>
                  <a:srgbClr val="000099"/>
                </a:solidFill>
              </a:rPr>
              <a:t/>
            </a:r>
            <a:br>
              <a:rPr lang="ru-RU" i="1" dirty="0" smtClean="0">
                <a:solidFill>
                  <a:srgbClr val="000099"/>
                </a:solidFill>
              </a:rPr>
            </a:br>
            <a:endParaRPr lang="ru-RU" dirty="0"/>
          </a:p>
        </p:txBody>
      </p:sp>
      <p:pic>
        <p:nvPicPr>
          <p:cNvPr id="5" name="Picture 19" descr="http://www.zankov.ru/images/_user/UMK6/OmR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69" y="1617687"/>
            <a:ext cx="3384376" cy="446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zankov.ru/images/photos/5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08" y="2916535"/>
            <a:ext cx="3312790" cy="4464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7788771" y="3224886"/>
            <a:ext cx="1768455" cy="18260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608" tIns="53357" rIns="102608" bIns="53357" anchor="ctr"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603" y="2327860"/>
            <a:ext cx="10231437" cy="73839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1369"/>
              </a:spcBef>
              <a:defRPr/>
            </a:pPr>
            <a:r>
              <a:rPr lang="ru-RU" sz="8400" b="1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Оцениваем за </a:t>
            </a:r>
            <a:r>
              <a:rPr lang="ru-RU" sz="84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главное</a:t>
            </a:r>
            <a:r>
              <a:rPr lang="ru-RU" sz="8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8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двух разных критериев «</a:t>
            </a:r>
            <a:r>
              <a:rPr lang="ru-RU" sz="84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правильность</a:t>
            </a:r>
            <a:r>
              <a:rPr lang="ru-RU" sz="8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«</a:t>
            </a:r>
            <a:r>
              <a:rPr lang="ru-RU" sz="84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оригинальность</a:t>
            </a:r>
            <a:r>
              <a:rPr lang="ru-RU" sz="8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на разных заданиях, например: </a:t>
            </a:r>
            <a:endParaRPr lang="ru-RU" sz="8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3756" lvl="3" indent="0">
              <a:lnSpc>
                <a:spcPct val="85000"/>
              </a:lnSpc>
              <a:spcBef>
                <a:spcPts val="1369"/>
              </a:spcBef>
              <a:buNone/>
              <a:defRPr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70015" lvl="8" indent="0">
              <a:lnSpc>
                <a:spcPct val="85000"/>
              </a:lnSpc>
              <a:spcBef>
                <a:spcPts val="1369"/>
              </a:spcBef>
              <a:buNone/>
              <a:defRPr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>
            <a:off x="306140" y="972319"/>
            <a:ext cx="10231133" cy="1349667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000099"/>
                </a:solidFill>
              </a:rPr>
              <a:t>Оцениваем за главное: пример.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000099"/>
                </a:solidFill>
              </a:rPr>
              <a:t>Учимся правилам </a:t>
            </a:r>
            <a:r>
              <a:rPr lang="ru-RU" sz="4000" b="1" dirty="0" err="1">
                <a:solidFill>
                  <a:srgbClr val="000099"/>
                </a:solidFill>
              </a:rPr>
              <a:t>взаимооценки</a:t>
            </a:r>
            <a:r>
              <a:rPr lang="ru-RU" sz="4000" b="1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32102" name="Овал 6"/>
          <p:cNvSpPr>
            <a:spLocks noChangeArrowheads="1"/>
          </p:cNvSpPr>
          <p:nvPr/>
        </p:nvSpPr>
        <p:spPr bwMode="auto">
          <a:xfrm>
            <a:off x="703230" y="3209126"/>
            <a:ext cx="900000" cy="900000"/>
          </a:xfrm>
          <a:prstGeom prst="ellips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endParaRPr lang="ru-RU"/>
          </a:p>
        </p:txBody>
      </p:sp>
      <p:sp>
        <p:nvSpPr>
          <p:cNvPr id="132103" name="Прямоугольник 8"/>
          <p:cNvSpPr>
            <a:spLocks noChangeArrowheads="1"/>
          </p:cNvSpPr>
          <p:nvPr/>
        </p:nvSpPr>
        <p:spPr bwMode="auto">
          <a:xfrm>
            <a:off x="560354" y="3780632"/>
            <a:ext cx="1500198" cy="752626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endParaRPr lang="ru-RU"/>
          </a:p>
        </p:txBody>
      </p:sp>
      <p:sp>
        <p:nvSpPr>
          <p:cNvPr id="132104" name="Овал 9"/>
          <p:cNvSpPr>
            <a:spLocks noChangeArrowheads="1"/>
          </p:cNvSpPr>
          <p:nvPr/>
        </p:nvSpPr>
        <p:spPr bwMode="auto">
          <a:xfrm>
            <a:off x="8132782" y="3137689"/>
            <a:ext cx="900000" cy="900000"/>
          </a:xfrm>
          <a:prstGeom prst="ellips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873206" y="5130302"/>
            <a:ext cx="6820755" cy="17980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04251" tIns="52125" rIns="104251" bIns="52125">
            <a:spAutoFit/>
          </a:bodyPr>
          <a:lstStyle/>
          <a:p>
            <a:pPr eaLnBrk="0" hangingPunct="0">
              <a:defRPr/>
            </a:pPr>
            <a:r>
              <a:rPr lang="ru-RU" sz="11000" dirty="0">
                <a:sym typeface="Wingdings"/>
              </a:rPr>
              <a:t>   </a:t>
            </a:r>
            <a:endParaRPr lang="ru-RU" sz="11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6871" y="4209259"/>
            <a:ext cx="10316531" cy="597766"/>
          </a:xfrm>
          <a:prstGeom prst="rect">
            <a:avLst/>
          </a:prstGeom>
        </p:spPr>
        <p:txBody>
          <a:bodyPr lIns="104251" tIns="52125" rIns="104251" bIns="52125">
            <a:spAutoFit/>
          </a:bodyPr>
          <a:lstStyle/>
          <a:p>
            <a:pPr eaLnBrk="0" hangingPunct="0">
              <a:defRPr/>
            </a:pPr>
            <a:r>
              <a:rPr lang="ru-RU" sz="3200" i="1" kern="0" dirty="0">
                <a:solidFill>
                  <a:srgbClr val="000099"/>
                </a:solidFill>
              </a:rPr>
              <a:t>Задание 2. Сделать из круга(кругов) рисунок</a:t>
            </a:r>
            <a:endParaRPr lang="ru-RU" i="1" dirty="0">
              <a:solidFill>
                <a:srgbClr val="000099"/>
              </a:solidFill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46239" y="3280566"/>
            <a:ext cx="6000792" cy="597711"/>
          </a:xfrm>
          <a:prstGeom prst="rect">
            <a:avLst/>
          </a:prstGeom>
        </p:spPr>
        <p:txBody>
          <a:bodyPr wrap="square" lIns="104251" tIns="52125" rIns="104251" bIns="52125">
            <a:spAutoFit/>
          </a:bodyPr>
          <a:lstStyle/>
          <a:p>
            <a:pPr eaLnBrk="0" hangingPunct="0">
              <a:defRPr/>
            </a:pPr>
            <a:r>
              <a:rPr lang="ru-RU" sz="3200" i="1" kern="0" dirty="0">
                <a:solidFill>
                  <a:srgbClr val="000099"/>
                </a:solidFill>
              </a:rPr>
              <a:t>Задание 1. </a:t>
            </a:r>
            <a:r>
              <a:rPr lang="ru-RU" sz="3200" i="1" kern="0" dirty="0" smtClean="0">
                <a:solidFill>
                  <a:srgbClr val="000099"/>
                </a:solidFill>
              </a:rPr>
              <a:t>Дорисовать до </a:t>
            </a:r>
            <a:r>
              <a:rPr lang="ru-RU" sz="3200" i="1" kern="0" dirty="0">
                <a:solidFill>
                  <a:srgbClr val="000099"/>
                </a:solidFill>
              </a:rPr>
              <a:t>круга</a:t>
            </a:r>
            <a:r>
              <a:rPr lang="ru-RU" sz="3200" i="1" kern="0" dirty="0"/>
              <a:t>.</a:t>
            </a:r>
            <a:endParaRPr lang="ru-RU" i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2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11476840" y="6894403"/>
            <a:ext cx="21535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122884" name="Text Box 3"/>
          <p:cNvSpPr txBox="1">
            <a:spLocks noChangeArrowheads="1"/>
          </p:cNvSpPr>
          <p:nvPr/>
        </p:nvSpPr>
        <p:spPr bwMode="auto">
          <a:xfrm>
            <a:off x="126242" y="2193119"/>
            <a:ext cx="10567158" cy="416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608" tIns="53357" rIns="102608" bIns="53357">
            <a:spAutoFit/>
          </a:bodyPr>
          <a:lstStyle/>
          <a:p>
            <a:pPr marL="912192" lvl="1" indent="-390938" eaLnBrk="0" hangingPunct="0">
              <a:spcBef>
                <a:spcPts val="684"/>
              </a:spcBef>
              <a:spcAft>
                <a:spcPts val="684"/>
              </a:spcAft>
              <a:buFont typeface="Wingdings" pitchFamily="2" charset="2"/>
              <a:buChar char="Ø"/>
            </a:pPr>
            <a:r>
              <a:rPr lang="ru-RU" sz="4000" dirty="0" smtClean="0">
                <a:solidFill>
                  <a:srgbClr val="000099"/>
                </a:solidFill>
              </a:rPr>
              <a:t>инструментами самооценки </a:t>
            </a:r>
            <a:r>
              <a:rPr lang="ru-RU" sz="4000" dirty="0">
                <a:solidFill>
                  <a:srgbClr val="000099"/>
                </a:solidFill>
              </a:rPr>
              <a:t>и </a:t>
            </a:r>
            <a:r>
              <a:rPr lang="ru-RU" sz="4000" dirty="0" err="1">
                <a:solidFill>
                  <a:srgbClr val="000099"/>
                </a:solidFill>
              </a:rPr>
              <a:t>взаимооценки</a:t>
            </a:r>
            <a:r>
              <a:rPr lang="ru-RU" sz="4000" dirty="0">
                <a:solidFill>
                  <a:srgbClr val="000099"/>
                </a:solidFill>
              </a:rPr>
              <a:t>, </a:t>
            </a:r>
            <a:r>
              <a:rPr lang="ru-RU" sz="4000" dirty="0" smtClean="0">
                <a:solidFill>
                  <a:srgbClr val="000099"/>
                </a:solidFill>
              </a:rPr>
              <a:t>рефлексии;</a:t>
            </a:r>
            <a:endParaRPr lang="ru-RU" sz="4000" dirty="0">
              <a:solidFill>
                <a:srgbClr val="000099"/>
              </a:solidFill>
            </a:endParaRPr>
          </a:p>
          <a:p>
            <a:pPr marL="912192" lvl="1" indent="-390938" eaLnBrk="0" hangingPunct="0">
              <a:spcBef>
                <a:spcPts val="684"/>
              </a:spcBef>
              <a:spcAft>
                <a:spcPts val="684"/>
              </a:spcAft>
              <a:buFont typeface="Wingdings" pitchFamily="2" charset="2"/>
              <a:buChar char="Ø"/>
            </a:pPr>
            <a:r>
              <a:rPr lang="ru-RU" sz="4000" dirty="0" smtClean="0">
                <a:solidFill>
                  <a:srgbClr val="000099"/>
                </a:solidFill>
              </a:rPr>
              <a:t>представлениями </a:t>
            </a:r>
            <a:r>
              <a:rPr lang="ru-RU" sz="4000" dirty="0">
                <a:solidFill>
                  <a:srgbClr val="000099"/>
                </a:solidFill>
              </a:rPr>
              <a:t>о критериях, шкалах, нормах </a:t>
            </a:r>
            <a:r>
              <a:rPr lang="ru-RU" sz="4000" dirty="0" smtClean="0">
                <a:solidFill>
                  <a:srgbClr val="000099"/>
                </a:solidFill>
              </a:rPr>
              <a:t>оценки;</a:t>
            </a:r>
            <a:endParaRPr lang="ru-RU" sz="4000" dirty="0">
              <a:solidFill>
                <a:srgbClr val="000099"/>
              </a:solidFill>
            </a:endParaRPr>
          </a:p>
          <a:p>
            <a:pPr marL="912192" lvl="1" indent="-390938" eaLnBrk="0" hangingPunct="0">
              <a:spcBef>
                <a:spcPts val="684"/>
              </a:spcBef>
              <a:spcAft>
                <a:spcPts val="684"/>
              </a:spcAft>
              <a:buFont typeface="Wingdings" pitchFamily="2" charset="2"/>
              <a:buChar char="Ø"/>
            </a:pPr>
            <a:r>
              <a:rPr lang="ru-RU" sz="4000" dirty="0" smtClean="0">
                <a:solidFill>
                  <a:srgbClr val="000099"/>
                </a:solidFill>
              </a:rPr>
              <a:t>правилами </a:t>
            </a:r>
            <a:r>
              <a:rPr lang="ru-RU" sz="4000" dirty="0">
                <a:solidFill>
                  <a:srgbClr val="000099"/>
                </a:solidFill>
              </a:rPr>
              <a:t>и формулами оценки и оценочных </a:t>
            </a:r>
            <a:r>
              <a:rPr lang="ru-RU" sz="4000" dirty="0" smtClean="0">
                <a:solidFill>
                  <a:srgbClr val="000099"/>
                </a:solidFill>
              </a:rPr>
              <a:t>суждений. </a:t>
            </a:r>
            <a:endParaRPr lang="ru-RU" sz="4000" dirty="0">
              <a:solidFill>
                <a:srgbClr val="000099"/>
              </a:solidFill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gray">
          <a:xfrm>
            <a:off x="42700" y="922517"/>
            <a:ext cx="10567158" cy="1349667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700" b="1" dirty="0">
                <a:solidFill>
                  <a:srgbClr val="000099"/>
                </a:solidFill>
              </a:rPr>
              <a:t>Оценочная </a:t>
            </a:r>
            <a:r>
              <a:rPr lang="ru-RU" sz="3700" b="1" dirty="0" smtClean="0">
                <a:solidFill>
                  <a:srgbClr val="000099"/>
                </a:solidFill>
              </a:rPr>
              <a:t>самостоятельность</a:t>
            </a:r>
            <a:endParaRPr lang="en-US" sz="3700" b="1" dirty="0" smtClean="0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3700" b="1" dirty="0" smtClean="0">
                <a:solidFill>
                  <a:srgbClr val="000099"/>
                </a:solidFill>
              </a:rPr>
              <a:t> </a:t>
            </a:r>
            <a:r>
              <a:rPr lang="ru-RU" sz="3700" b="1" dirty="0">
                <a:solidFill>
                  <a:srgbClr val="000099"/>
                </a:solidFill>
              </a:rPr>
              <a:t>п</a:t>
            </a:r>
            <a:r>
              <a:rPr lang="ru-RU" sz="3700" b="1" dirty="0" smtClean="0">
                <a:solidFill>
                  <a:srgbClr val="000099"/>
                </a:solidFill>
              </a:rPr>
              <a:t>едагог </a:t>
            </a:r>
            <a:r>
              <a:rPr lang="ru-RU" sz="3700" b="1" dirty="0" smtClean="0">
                <a:solidFill>
                  <a:srgbClr val="000099"/>
                </a:solidFill>
              </a:rPr>
              <a:t>создает условия для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700" b="1" dirty="0" smtClean="0">
                <a:solidFill>
                  <a:srgbClr val="000099"/>
                </a:solidFill>
              </a:rPr>
              <a:t>овладения учащимися :</a:t>
            </a:r>
            <a:endParaRPr lang="ru-RU" sz="37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11476840" y="6894403"/>
            <a:ext cx="21535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gray">
          <a:xfrm>
            <a:off x="0" y="1001906"/>
            <a:ext cx="10567158" cy="952706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7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Инструменты </a:t>
            </a:r>
            <a:r>
              <a:rPr 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приёмы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оценочной деятельности</a:t>
            </a:r>
          </a:p>
        </p:txBody>
      </p:sp>
      <p:sp>
        <p:nvSpPr>
          <p:cNvPr id="123909" name="Прямоугольник 5"/>
          <p:cNvSpPr>
            <a:spLocks noChangeArrowheads="1"/>
          </p:cNvSpPr>
          <p:nvPr/>
        </p:nvSpPr>
        <p:spPr bwMode="auto">
          <a:xfrm>
            <a:off x="5972339" y="2922992"/>
            <a:ext cx="295182" cy="198483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endParaRPr lang="ru-RU"/>
          </a:p>
        </p:txBody>
      </p:sp>
      <p:sp>
        <p:nvSpPr>
          <p:cNvPr id="123910" name="Прямоугольник 6"/>
          <p:cNvSpPr>
            <a:spLocks noChangeArrowheads="1"/>
          </p:cNvSpPr>
          <p:nvPr/>
        </p:nvSpPr>
        <p:spPr bwMode="auto">
          <a:xfrm>
            <a:off x="5803401" y="2882736"/>
            <a:ext cx="590365" cy="50758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endParaRPr lang="ru-RU"/>
          </a:p>
        </p:txBody>
      </p:sp>
      <p:sp>
        <p:nvSpPr>
          <p:cNvPr id="123911" name="Прямоугольник 8"/>
          <p:cNvSpPr>
            <a:spLocks noChangeArrowheads="1"/>
          </p:cNvSpPr>
          <p:nvPr/>
        </p:nvSpPr>
        <p:spPr bwMode="auto">
          <a:xfrm>
            <a:off x="5825675" y="4907822"/>
            <a:ext cx="588509" cy="50759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endParaRPr lang="ru-RU"/>
          </a:p>
        </p:txBody>
      </p:sp>
      <p:sp>
        <p:nvSpPr>
          <p:cNvPr id="123912" name="TextBox 9"/>
          <p:cNvSpPr txBox="1">
            <a:spLocks noChangeArrowheads="1"/>
          </p:cNvSpPr>
          <p:nvPr/>
        </p:nvSpPr>
        <p:spPr bwMode="auto">
          <a:xfrm>
            <a:off x="5010677" y="5194870"/>
            <a:ext cx="1867632" cy="75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pPr algn="ctr" eaLnBrk="0" hangingPunct="0"/>
            <a:r>
              <a:rPr lang="ru-RU"/>
              <a:t>Безударные</a:t>
            </a:r>
          </a:p>
          <a:p>
            <a:pPr algn="ctr" eaLnBrk="0" hangingPunct="0"/>
            <a:r>
              <a:rPr lang="ru-RU"/>
              <a:t>гласные </a:t>
            </a:r>
          </a:p>
        </p:txBody>
      </p:sp>
      <p:sp>
        <p:nvSpPr>
          <p:cNvPr id="123913" name="TextBox 10"/>
          <p:cNvSpPr txBox="1">
            <a:spLocks noChangeArrowheads="1"/>
          </p:cNvSpPr>
          <p:nvPr/>
        </p:nvSpPr>
        <p:spPr bwMode="auto">
          <a:xfrm>
            <a:off x="3488355" y="2828474"/>
            <a:ext cx="2231505" cy="35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pPr eaLnBrk="0" hangingPunct="0"/>
            <a:r>
              <a:rPr lang="ru-RU" sz="1600" i="1" dirty="0"/>
              <a:t>Нет ошибок</a:t>
            </a:r>
          </a:p>
        </p:txBody>
      </p:sp>
      <p:sp>
        <p:nvSpPr>
          <p:cNvPr id="123914" name="TextBox 11"/>
          <p:cNvSpPr txBox="1">
            <a:spLocks noChangeArrowheads="1"/>
          </p:cNvSpPr>
          <p:nvPr/>
        </p:nvSpPr>
        <p:spPr bwMode="auto">
          <a:xfrm>
            <a:off x="3466075" y="4788800"/>
            <a:ext cx="2276060" cy="35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pPr eaLnBrk="0" hangingPunct="0"/>
            <a:r>
              <a:rPr lang="ru-RU" sz="1600" i="1" dirty="0"/>
              <a:t>Много ошибок</a:t>
            </a:r>
          </a:p>
        </p:txBody>
      </p:sp>
      <p:sp>
        <p:nvSpPr>
          <p:cNvPr id="123915" name="TextBox 12"/>
          <p:cNvSpPr txBox="1">
            <a:spLocks noChangeArrowheads="1"/>
          </p:cNvSpPr>
          <p:nvPr/>
        </p:nvSpPr>
        <p:spPr bwMode="auto">
          <a:xfrm>
            <a:off x="3466077" y="3756130"/>
            <a:ext cx="2231505" cy="351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pPr eaLnBrk="0" hangingPunct="0"/>
            <a:r>
              <a:rPr lang="ru-RU" sz="1600" i="1" dirty="0"/>
              <a:t>2-3 ошибки</a:t>
            </a:r>
          </a:p>
        </p:txBody>
      </p:sp>
      <p:sp>
        <p:nvSpPr>
          <p:cNvPr id="123916" name="Прямоугольник 13"/>
          <p:cNvSpPr>
            <a:spLocks noChangeArrowheads="1"/>
          </p:cNvSpPr>
          <p:nvPr/>
        </p:nvSpPr>
        <p:spPr bwMode="auto">
          <a:xfrm>
            <a:off x="5825675" y="3875147"/>
            <a:ext cx="588509" cy="50759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endParaRPr lang="ru-RU"/>
          </a:p>
        </p:txBody>
      </p:sp>
      <p:sp>
        <p:nvSpPr>
          <p:cNvPr id="123917" name="Выноска 1 14"/>
          <p:cNvSpPr>
            <a:spLocks/>
          </p:cNvSpPr>
          <p:nvPr/>
        </p:nvSpPr>
        <p:spPr bwMode="auto">
          <a:xfrm>
            <a:off x="7782419" y="4415992"/>
            <a:ext cx="1683840" cy="743874"/>
          </a:xfrm>
          <a:prstGeom prst="borderCallout1">
            <a:avLst>
              <a:gd name="adj1" fmla="val 18750"/>
              <a:gd name="adj2" fmla="val -8333"/>
              <a:gd name="adj3" fmla="val 150634"/>
              <a:gd name="adj4" fmla="val -66111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/>
            <a:r>
              <a:rPr lang="ru-RU" b="1" i="1">
                <a:solidFill>
                  <a:srgbClr val="000099"/>
                </a:solidFill>
              </a:rPr>
              <a:t>критерий</a:t>
            </a:r>
          </a:p>
        </p:txBody>
      </p:sp>
      <p:sp>
        <p:nvSpPr>
          <p:cNvPr id="123918" name="Выноска 1 15"/>
          <p:cNvSpPr>
            <a:spLocks/>
          </p:cNvSpPr>
          <p:nvPr/>
        </p:nvSpPr>
        <p:spPr bwMode="auto">
          <a:xfrm>
            <a:off x="770445" y="3470834"/>
            <a:ext cx="1052631" cy="743874"/>
          </a:xfrm>
          <a:prstGeom prst="borderCallout1">
            <a:avLst>
              <a:gd name="adj1" fmla="val 20162"/>
              <a:gd name="adj2" fmla="val 100662"/>
              <a:gd name="adj3" fmla="val 70130"/>
              <a:gd name="adj4" fmla="val 185745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/>
            <a:r>
              <a:rPr lang="ru-RU" b="1" i="1">
                <a:solidFill>
                  <a:srgbClr val="000099"/>
                </a:solidFill>
              </a:rPr>
              <a:t>шкала</a:t>
            </a:r>
          </a:p>
        </p:txBody>
      </p:sp>
      <p:sp>
        <p:nvSpPr>
          <p:cNvPr id="123919" name="Левая фигурная скобка 16"/>
          <p:cNvSpPr>
            <a:spLocks/>
          </p:cNvSpPr>
          <p:nvPr/>
        </p:nvSpPr>
        <p:spPr bwMode="auto">
          <a:xfrm>
            <a:off x="2897986" y="2828476"/>
            <a:ext cx="252483" cy="2366395"/>
          </a:xfrm>
          <a:prstGeom prst="leftBrace">
            <a:avLst>
              <a:gd name="adj1" fmla="val 87722"/>
              <a:gd name="adj2" fmla="val 48671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endParaRPr lang="ru-RU"/>
          </a:p>
        </p:txBody>
      </p:sp>
      <p:sp>
        <p:nvSpPr>
          <p:cNvPr id="123920" name="Скругленный прямоугольник 17"/>
          <p:cNvSpPr>
            <a:spLocks noChangeArrowheads="1"/>
          </p:cNvSpPr>
          <p:nvPr/>
        </p:nvSpPr>
        <p:spPr bwMode="auto">
          <a:xfrm>
            <a:off x="546771" y="1954614"/>
            <a:ext cx="9789287" cy="47635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/>
            <a:r>
              <a:rPr lang="ru-RU" sz="3200" b="1" i="1" dirty="0"/>
              <a:t>Волшебная линеечка (</a:t>
            </a:r>
            <a:r>
              <a:rPr lang="ru-RU" sz="3200" b="1" i="1" dirty="0" err="1"/>
              <a:t>Дембо-Рубинштейн</a:t>
            </a:r>
            <a:r>
              <a:rPr lang="ru-RU" sz="3200" b="1" i="1" dirty="0"/>
              <a:t>) 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883695" y="6565347"/>
            <a:ext cx="8456326" cy="278296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608" tIns="53357" rIns="102608" bIns="53357" anchor="ctr"/>
          <a:lstStyle/>
          <a:p>
            <a:pPr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cxnSp>
        <p:nvCxnSpPr>
          <p:cNvPr id="123922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9338160" y="6318555"/>
            <a:ext cx="0" cy="79288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23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878122" y="6318555"/>
            <a:ext cx="0" cy="79288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24" name="Прямая соединительная линия 22"/>
          <p:cNvCxnSpPr>
            <a:cxnSpLocks noChangeShapeType="1"/>
          </p:cNvCxnSpPr>
          <p:nvPr/>
        </p:nvCxnSpPr>
        <p:spPr bwMode="auto">
          <a:xfrm>
            <a:off x="1719113" y="6357066"/>
            <a:ext cx="0" cy="6756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25" name="Прямая соединительная линия 23"/>
          <p:cNvCxnSpPr>
            <a:cxnSpLocks noChangeShapeType="1"/>
          </p:cNvCxnSpPr>
          <p:nvPr/>
        </p:nvCxnSpPr>
        <p:spPr bwMode="auto">
          <a:xfrm>
            <a:off x="2602803" y="6357066"/>
            <a:ext cx="0" cy="6756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26" name="Прямая соединительная линия 24"/>
          <p:cNvCxnSpPr>
            <a:cxnSpLocks noChangeShapeType="1"/>
          </p:cNvCxnSpPr>
          <p:nvPr/>
        </p:nvCxnSpPr>
        <p:spPr bwMode="auto">
          <a:xfrm>
            <a:off x="3445651" y="6357066"/>
            <a:ext cx="0" cy="6756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27" name="Прямая соединительная линия 25"/>
          <p:cNvCxnSpPr>
            <a:cxnSpLocks noChangeShapeType="1"/>
          </p:cNvCxnSpPr>
          <p:nvPr/>
        </p:nvCxnSpPr>
        <p:spPr bwMode="auto">
          <a:xfrm>
            <a:off x="4286643" y="6357066"/>
            <a:ext cx="0" cy="6756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28" name="Прямая соединительная линия 26"/>
          <p:cNvCxnSpPr>
            <a:cxnSpLocks noChangeShapeType="1"/>
          </p:cNvCxnSpPr>
          <p:nvPr/>
        </p:nvCxnSpPr>
        <p:spPr bwMode="auto">
          <a:xfrm>
            <a:off x="5116495" y="6357066"/>
            <a:ext cx="0" cy="6756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29" name="Прямая соединительная линия 27"/>
          <p:cNvCxnSpPr>
            <a:cxnSpLocks noChangeShapeType="1"/>
          </p:cNvCxnSpPr>
          <p:nvPr/>
        </p:nvCxnSpPr>
        <p:spPr bwMode="auto">
          <a:xfrm>
            <a:off x="5972339" y="6357066"/>
            <a:ext cx="0" cy="6756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30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6813330" y="6357066"/>
            <a:ext cx="0" cy="6756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31" name="Прямая соединительная линия 29"/>
          <p:cNvCxnSpPr>
            <a:cxnSpLocks noChangeShapeType="1"/>
          </p:cNvCxnSpPr>
          <p:nvPr/>
        </p:nvCxnSpPr>
        <p:spPr bwMode="auto">
          <a:xfrm>
            <a:off x="7656177" y="6357066"/>
            <a:ext cx="0" cy="67561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32" name="Прямая соединительная линия 30"/>
          <p:cNvCxnSpPr>
            <a:cxnSpLocks noChangeShapeType="1"/>
          </p:cNvCxnSpPr>
          <p:nvPr/>
        </p:nvCxnSpPr>
        <p:spPr bwMode="auto">
          <a:xfrm>
            <a:off x="8497169" y="6357063"/>
            <a:ext cx="0" cy="673863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933" name="Прямая соединительная линия 31"/>
          <p:cNvCxnSpPr>
            <a:cxnSpLocks noChangeShapeType="1"/>
          </p:cNvCxnSpPr>
          <p:nvPr/>
        </p:nvCxnSpPr>
        <p:spPr bwMode="auto">
          <a:xfrm>
            <a:off x="7663603" y="6122526"/>
            <a:ext cx="0" cy="1071179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980" y="1494658"/>
            <a:ext cx="4657725" cy="592931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6700" y="1494658"/>
            <a:ext cx="4659312" cy="592931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0" y="869229"/>
            <a:ext cx="10693400" cy="58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6" tIns="45688" rIns="91376" bIns="45688">
            <a:spAutoFit/>
          </a:bodyPr>
          <a:lstStyle/>
          <a:p>
            <a:pPr marL="342658" indent="-342658" algn="ctr"/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Что я знаю и умею</a:t>
            </a:r>
            <a:endParaRPr lang="ru-RU" sz="3200" b="1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2641" y="1516883"/>
            <a:ext cx="4500563" cy="590708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2" y="1442266"/>
            <a:ext cx="4643438" cy="59817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0" y="869229"/>
            <a:ext cx="10693400" cy="55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6" tIns="45688" rIns="91376" bIns="45688">
            <a:spAutoFit/>
          </a:bodyPr>
          <a:lstStyle/>
          <a:p>
            <a:pPr marL="342658" indent="-342658" algn="ctr"/>
            <a:r>
              <a:rPr lang="ru-RU" sz="3000" b="1" dirty="0" smtClean="0">
                <a:solidFill>
                  <a:srgbClr val="000099"/>
                </a:solidFill>
                <a:cs typeface="Arial" charset="0"/>
              </a:rPr>
              <a:t>Что я знаю и умею</a:t>
            </a:r>
            <a:endParaRPr lang="ru-RU" sz="3000" b="1" i="1" dirty="0">
              <a:solidFill>
                <a:srgbClr val="000099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0" y="869229"/>
            <a:ext cx="10693400" cy="58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6" tIns="45688" rIns="91376" bIns="45688">
            <a:spAutoFit/>
          </a:bodyPr>
          <a:lstStyle/>
          <a:p>
            <a:pPr marL="342658" indent="-342658" algn="ctr"/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Что я знаю и умею</a:t>
            </a:r>
            <a:endParaRPr lang="ru-RU" sz="3200" b="1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458668"/>
            <a:ext cx="10693400" cy="58938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376" tIns="45688" rIns="91376" bIns="45688" anchor="ctr">
            <a:spAutoFit/>
          </a:bodyPr>
          <a:lstStyle/>
          <a:p>
            <a:pPr marL="179872" indent="450532" eaLnBrk="0" hangingPunct="0">
              <a:defRPr/>
            </a:pPr>
            <a:r>
              <a:rPr lang="ru-RU" sz="2900" dirty="0">
                <a:cs typeface="Times New Roman" pitchFamily="18" charset="0"/>
              </a:rPr>
              <a:t>Сравни свои оценки с оценками учителя. Выпиши номера заданий, которые и ты, и учитель обозначили зелеными кружками:</a:t>
            </a:r>
            <a:endParaRPr lang="ru-RU" sz="2900" dirty="0"/>
          </a:p>
          <a:p>
            <a:pPr marL="179872" indent="450532" eaLnBrk="0" hangingPunct="0">
              <a:defRPr/>
            </a:pPr>
            <a:r>
              <a:rPr lang="ru-RU" sz="2900" dirty="0">
                <a:cs typeface="Times New Roman" pitchFamily="18" charset="0"/>
              </a:rPr>
              <a:t>          ___________________________________</a:t>
            </a:r>
            <a:endParaRPr lang="ru-RU" sz="2900" dirty="0"/>
          </a:p>
          <a:p>
            <a:pPr marL="179872" indent="450532" eaLnBrk="0" hangingPunct="0">
              <a:defRPr/>
            </a:pPr>
            <a:r>
              <a:rPr lang="ru-RU" sz="2900" dirty="0">
                <a:cs typeface="Times New Roman" pitchFamily="18" charset="0"/>
              </a:rPr>
              <a:t>Выпиши номера заданий, которые ты обозначил(</a:t>
            </a:r>
            <a:r>
              <a:rPr lang="ru-RU" sz="2900" dirty="0" err="1">
                <a:cs typeface="Times New Roman" pitchFamily="18" charset="0"/>
              </a:rPr>
              <a:t>ла</a:t>
            </a:r>
            <a:r>
              <a:rPr lang="ru-RU" sz="2900" dirty="0">
                <a:cs typeface="Times New Roman" pitchFamily="18" charset="0"/>
              </a:rPr>
              <a:t>) зелеными кружками, а учитель – желтыми или красными:</a:t>
            </a:r>
            <a:endParaRPr lang="ru-RU" sz="2900" dirty="0"/>
          </a:p>
          <a:p>
            <a:pPr marL="179872" indent="450532" eaLnBrk="0" hangingPunct="0">
              <a:defRPr/>
            </a:pPr>
            <a:r>
              <a:rPr lang="ru-RU" sz="2900" dirty="0">
                <a:cs typeface="Times New Roman" pitchFamily="18" charset="0"/>
              </a:rPr>
              <a:t>	____________________________________</a:t>
            </a:r>
            <a:endParaRPr lang="ru-RU" sz="2900" dirty="0"/>
          </a:p>
          <a:p>
            <a:pPr marL="179872" indent="450532" eaLnBrk="0" hangingPunct="0">
              <a:defRPr/>
            </a:pPr>
            <a:r>
              <a:rPr lang="ru-RU" sz="2900" dirty="0">
                <a:cs typeface="Times New Roman" pitchFamily="18" charset="0"/>
              </a:rPr>
              <a:t>Выпиши номера заданий, которые и ты, и учитель обозначили красными кружками:</a:t>
            </a:r>
            <a:endParaRPr lang="ru-RU" sz="2900" dirty="0"/>
          </a:p>
          <a:p>
            <a:pPr marL="179872" indent="450532" eaLnBrk="0" hangingPunct="0">
              <a:defRPr/>
            </a:pPr>
            <a:r>
              <a:rPr lang="ru-RU" sz="2900" dirty="0">
                <a:cs typeface="Times New Roman" pitchFamily="18" charset="0"/>
              </a:rPr>
              <a:t>	____________________________________</a:t>
            </a:r>
            <a:endParaRPr lang="ru-RU" sz="2900" dirty="0"/>
          </a:p>
          <a:p>
            <a:pPr marL="179872" indent="450532" eaLnBrk="0" hangingPunct="0">
              <a:defRPr/>
            </a:pPr>
            <a:r>
              <a:rPr lang="ru-RU" sz="2900" dirty="0">
                <a:cs typeface="Times New Roman" pitchFamily="18" charset="0"/>
              </a:rPr>
              <a:t>В чем тебе надо как следует разобраться? Какие темы тебе следует повторить?</a:t>
            </a:r>
            <a:endParaRPr lang="ru-RU" sz="2900" dirty="0"/>
          </a:p>
          <a:p>
            <a:pPr marL="179872" indent="450532" eaLnBrk="0" hangingPunct="0">
              <a:defRPr/>
            </a:pPr>
            <a:endParaRPr lang="ru-RU" sz="2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1476840" y="6894403"/>
            <a:ext cx="21535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141316" name="Text Box 3"/>
          <p:cNvSpPr txBox="1">
            <a:spLocks noChangeArrowheads="1"/>
          </p:cNvSpPr>
          <p:nvPr/>
        </p:nvSpPr>
        <p:spPr bwMode="auto">
          <a:xfrm>
            <a:off x="0" y="890898"/>
            <a:ext cx="10567158" cy="57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608" tIns="53357" rIns="102608" bIns="53357">
            <a:spAutoFit/>
          </a:bodyPr>
          <a:lstStyle/>
          <a:p>
            <a:pPr marL="390938" indent="-390938" eaLnBrk="0" hangingPunct="0">
              <a:lnSpc>
                <a:spcPct val="80000"/>
              </a:lnSpc>
              <a:spcAft>
                <a:spcPct val="20000"/>
              </a:spcAft>
            </a:pPr>
            <a:r>
              <a:rPr lang="ru-RU" sz="3700" b="1" dirty="0"/>
              <a:t>   </a:t>
            </a:r>
            <a:endParaRPr lang="ru-RU" sz="3000" b="1" dirty="0"/>
          </a:p>
        </p:txBody>
      </p:sp>
      <p:sp>
        <p:nvSpPr>
          <p:cNvPr id="141317" name="Text Box 3"/>
          <p:cNvSpPr txBox="1">
            <a:spLocks noChangeArrowheads="1"/>
          </p:cNvSpPr>
          <p:nvPr/>
        </p:nvSpPr>
        <p:spPr bwMode="auto">
          <a:xfrm>
            <a:off x="152232" y="1980432"/>
            <a:ext cx="9869117" cy="448427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 lIns="102608" tIns="53357" rIns="102608" bIns="53357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sz="2700" b="1" u="sng" dirty="0"/>
              <a:t>Ученик А.</a:t>
            </a:r>
            <a:r>
              <a:rPr lang="ru-RU" sz="2700" b="1" dirty="0"/>
              <a:t> работа с </a:t>
            </a:r>
            <a:r>
              <a:rPr lang="ru-RU" sz="2700" b="1" dirty="0" smtClean="0"/>
              <a:t>информацией</a:t>
            </a:r>
            <a:endParaRPr lang="ru-RU" sz="2700" b="1" dirty="0"/>
          </a:p>
        </p:txBody>
      </p:sp>
      <p:sp>
        <p:nvSpPr>
          <p:cNvPr id="141318" name="Rectangle 58"/>
          <p:cNvSpPr>
            <a:spLocks noChangeArrowheads="1"/>
          </p:cNvSpPr>
          <p:nvPr/>
        </p:nvSpPr>
        <p:spPr bwMode="auto">
          <a:xfrm>
            <a:off x="152235" y="2556496"/>
            <a:ext cx="6313933" cy="28803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r>
              <a:rPr lang="ru-RU" sz="2300" dirty="0"/>
              <a:t>строить поисковый запрос;</a:t>
            </a:r>
          </a:p>
        </p:txBody>
      </p:sp>
      <p:sp>
        <p:nvSpPr>
          <p:cNvPr id="141320" name="Rectangle 58"/>
          <p:cNvSpPr>
            <a:spLocks noChangeArrowheads="1"/>
          </p:cNvSpPr>
          <p:nvPr/>
        </p:nvSpPr>
        <p:spPr bwMode="auto">
          <a:xfrm>
            <a:off x="152237" y="2916536"/>
            <a:ext cx="6315789" cy="288033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r>
              <a:rPr lang="ru-RU" sz="2300" dirty="0"/>
              <a:t>отбирать надёжные источники информации;</a:t>
            </a:r>
          </a:p>
        </p:txBody>
      </p:sp>
      <p:sp>
        <p:nvSpPr>
          <p:cNvPr id="23" name="Rectangle 58"/>
          <p:cNvSpPr>
            <a:spLocks noChangeArrowheads="1"/>
          </p:cNvSpPr>
          <p:nvPr/>
        </p:nvSpPr>
        <p:spPr bwMode="auto">
          <a:xfrm>
            <a:off x="162126" y="3276575"/>
            <a:ext cx="6315789" cy="28803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>
              <a:defRPr/>
            </a:pPr>
            <a:r>
              <a:rPr lang="ru-RU" sz="2300" spc="-80" dirty="0"/>
              <a:t>представлять информацию в разных форматах</a:t>
            </a:r>
          </a:p>
        </p:txBody>
      </p:sp>
      <p:sp>
        <p:nvSpPr>
          <p:cNvPr id="25" name="Rectangle 58"/>
          <p:cNvSpPr>
            <a:spLocks noChangeArrowheads="1"/>
          </p:cNvSpPr>
          <p:nvPr/>
        </p:nvSpPr>
        <p:spPr bwMode="auto">
          <a:xfrm>
            <a:off x="131726" y="3636616"/>
            <a:ext cx="6313933" cy="360041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>
              <a:defRPr/>
            </a:pPr>
            <a:r>
              <a:rPr lang="ru-RU" sz="2300" spc="-34" dirty="0"/>
              <a:t>различать факты, мнения и оценки</a:t>
            </a:r>
          </a:p>
        </p:txBody>
      </p:sp>
      <p:sp>
        <p:nvSpPr>
          <p:cNvPr id="30" name="Rectangle 60"/>
          <p:cNvSpPr>
            <a:spLocks noChangeArrowheads="1"/>
          </p:cNvSpPr>
          <p:nvPr/>
        </p:nvSpPr>
        <p:spPr bwMode="auto">
          <a:xfrm>
            <a:off x="6622114" y="4851810"/>
            <a:ext cx="842848" cy="35706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>
              <a:lnSpc>
                <a:spcPct val="80000"/>
              </a:lnSpc>
              <a:defRPr/>
            </a:pPr>
            <a:endParaRPr lang="ru-RU" i="1" dirty="0">
              <a:solidFill>
                <a:schemeClr val="bg2"/>
              </a:solidFill>
              <a:cs typeface="+mn-cs"/>
            </a:endParaRPr>
          </a:p>
        </p:txBody>
      </p:sp>
      <p:sp>
        <p:nvSpPr>
          <p:cNvPr id="141327" name="Rectangle 58"/>
          <p:cNvSpPr>
            <a:spLocks noChangeArrowheads="1"/>
          </p:cNvSpPr>
          <p:nvPr/>
        </p:nvSpPr>
        <p:spPr bwMode="auto">
          <a:xfrm>
            <a:off x="131727" y="4140673"/>
            <a:ext cx="6315789" cy="360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608" tIns="53357" rIns="102608" bIns="53357" anchor="ctr"/>
          <a:lstStyle/>
          <a:p>
            <a:pPr eaLnBrk="0" hangingPunct="0"/>
            <a:endParaRPr lang="ru-RU" sz="1600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6633254" y="2412479"/>
            <a:ext cx="3388097" cy="2088232"/>
            <a:chOff x="6633253" y="2534426"/>
            <a:chExt cx="3388097" cy="2154608"/>
          </a:xfrm>
        </p:grpSpPr>
        <p:sp>
          <p:nvSpPr>
            <p:cNvPr id="141319" name="Rectangle 60"/>
            <p:cNvSpPr>
              <a:spLocks noChangeArrowheads="1"/>
            </p:cNvSpPr>
            <p:nvPr/>
          </p:nvSpPr>
          <p:spPr bwMode="auto">
            <a:xfrm>
              <a:off x="6635109" y="2950993"/>
              <a:ext cx="842848" cy="35706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21" name="Rectangle 60"/>
            <p:cNvSpPr>
              <a:spLocks noChangeArrowheads="1"/>
            </p:cNvSpPr>
            <p:nvPr/>
          </p:nvSpPr>
          <p:spPr bwMode="auto">
            <a:xfrm>
              <a:off x="6636966" y="3423572"/>
              <a:ext cx="840991" cy="3570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23" name="Rectangle 60"/>
            <p:cNvSpPr>
              <a:spLocks noChangeArrowheads="1"/>
            </p:cNvSpPr>
            <p:nvPr/>
          </p:nvSpPr>
          <p:spPr bwMode="auto">
            <a:xfrm>
              <a:off x="6648105" y="3859395"/>
              <a:ext cx="842848" cy="35706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25" name="Rectangle 60"/>
            <p:cNvSpPr>
              <a:spLocks noChangeArrowheads="1"/>
            </p:cNvSpPr>
            <p:nvPr/>
          </p:nvSpPr>
          <p:spPr bwMode="auto">
            <a:xfrm>
              <a:off x="6633253" y="4326723"/>
              <a:ext cx="842848" cy="3570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>
                <a:lnSpc>
                  <a:spcPct val="80000"/>
                </a:lnSpc>
              </a:pPr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28" name="Rectangle 60"/>
            <p:cNvSpPr>
              <a:spLocks noChangeArrowheads="1"/>
            </p:cNvSpPr>
            <p:nvPr/>
          </p:nvSpPr>
          <p:spPr bwMode="auto">
            <a:xfrm>
              <a:off x="6635109" y="2534426"/>
              <a:ext cx="842848" cy="27829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r>
                <a:rPr lang="ru-RU" b="1" dirty="0" err="1">
                  <a:solidFill>
                    <a:srgbClr val="000099"/>
                  </a:solidFill>
                </a:rPr>
                <a:t>сент</a:t>
              </a:r>
              <a:endParaRPr lang="ru-RU" b="1" dirty="0">
                <a:solidFill>
                  <a:srgbClr val="000099"/>
                </a:solidFill>
              </a:endParaRPr>
            </a:p>
          </p:txBody>
        </p:sp>
        <p:sp>
          <p:nvSpPr>
            <p:cNvPr id="141329" name="Rectangle 60"/>
            <p:cNvSpPr>
              <a:spLocks noChangeArrowheads="1"/>
            </p:cNvSpPr>
            <p:nvPr/>
          </p:nvSpPr>
          <p:spPr bwMode="auto">
            <a:xfrm>
              <a:off x="7477954" y="2534426"/>
              <a:ext cx="840992" cy="27829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r>
                <a:rPr lang="ru-RU" b="1">
                  <a:solidFill>
                    <a:srgbClr val="000099"/>
                  </a:solidFill>
                </a:rPr>
                <a:t>окт</a:t>
              </a:r>
            </a:p>
          </p:txBody>
        </p:sp>
        <p:sp>
          <p:nvSpPr>
            <p:cNvPr id="141330" name="Rectangle 60"/>
            <p:cNvSpPr>
              <a:spLocks noChangeArrowheads="1"/>
            </p:cNvSpPr>
            <p:nvPr/>
          </p:nvSpPr>
          <p:spPr bwMode="auto">
            <a:xfrm>
              <a:off x="8318946" y="2534426"/>
              <a:ext cx="842848" cy="27829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r>
                <a:rPr lang="ru-RU" b="1" dirty="0" err="1">
                  <a:solidFill>
                    <a:srgbClr val="000099"/>
                  </a:solidFill>
                </a:rPr>
                <a:t>нояб</a:t>
              </a:r>
              <a:endParaRPr lang="ru-RU" b="1" dirty="0">
                <a:solidFill>
                  <a:srgbClr val="000099"/>
                </a:solidFill>
              </a:endParaRPr>
            </a:p>
          </p:txBody>
        </p:sp>
        <p:sp>
          <p:nvSpPr>
            <p:cNvPr id="141331" name="Rectangle 60"/>
            <p:cNvSpPr>
              <a:spLocks noChangeArrowheads="1"/>
            </p:cNvSpPr>
            <p:nvPr/>
          </p:nvSpPr>
          <p:spPr bwMode="auto">
            <a:xfrm>
              <a:off x="9161797" y="2534426"/>
              <a:ext cx="840991" cy="27829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r>
                <a:rPr lang="ru-RU" b="1" dirty="0">
                  <a:solidFill>
                    <a:srgbClr val="000099"/>
                  </a:solidFill>
                </a:rPr>
                <a:t>дек</a:t>
              </a:r>
            </a:p>
          </p:txBody>
        </p:sp>
        <p:sp>
          <p:nvSpPr>
            <p:cNvPr id="141332" name="Rectangle 60"/>
            <p:cNvSpPr>
              <a:spLocks noChangeArrowheads="1"/>
            </p:cNvSpPr>
            <p:nvPr/>
          </p:nvSpPr>
          <p:spPr bwMode="auto">
            <a:xfrm>
              <a:off x="7476101" y="2950993"/>
              <a:ext cx="840991" cy="3570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33" name="Rectangle 60"/>
            <p:cNvSpPr>
              <a:spLocks noChangeArrowheads="1"/>
            </p:cNvSpPr>
            <p:nvPr/>
          </p:nvSpPr>
          <p:spPr bwMode="auto">
            <a:xfrm>
              <a:off x="8317089" y="2952744"/>
              <a:ext cx="842848" cy="3570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34" name="Rectangle 60"/>
            <p:cNvSpPr>
              <a:spLocks noChangeArrowheads="1"/>
            </p:cNvSpPr>
            <p:nvPr/>
          </p:nvSpPr>
          <p:spPr bwMode="auto">
            <a:xfrm>
              <a:off x="9161797" y="2952744"/>
              <a:ext cx="840991" cy="35706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35" name="Rectangle 60"/>
            <p:cNvSpPr>
              <a:spLocks noChangeArrowheads="1"/>
            </p:cNvSpPr>
            <p:nvPr/>
          </p:nvSpPr>
          <p:spPr bwMode="auto">
            <a:xfrm>
              <a:off x="7476101" y="3423572"/>
              <a:ext cx="840991" cy="35706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36" name="Rectangle 60"/>
            <p:cNvSpPr>
              <a:spLocks noChangeArrowheads="1"/>
            </p:cNvSpPr>
            <p:nvPr/>
          </p:nvSpPr>
          <p:spPr bwMode="auto">
            <a:xfrm>
              <a:off x="8318946" y="3418321"/>
              <a:ext cx="842848" cy="35706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37" name="Rectangle 60"/>
            <p:cNvSpPr>
              <a:spLocks noChangeArrowheads="1"/>
            </p:cNvSpPr>
            <p:nvPr/>
          </p:nvSpPr>
          <p:spPr bwMode="auto">
            <a:xfrm>
              <a:off x="9178502" y="3418321"/>
              <a:ext cx="842848" cy="35706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38" name="Rectangle 60"/>
            <p:cNvSpPr>
              <a:spLocks noChangeArrowheads="1"/>
            </p:cNvSpPr>
            <p:nvPr/>
          </p:nvSpPr>
          <p:spPr bwMode="auto">
            <a:xfrm>
              <a:off x="7476101" y="3859395"/>
              <a:ext cx="840991" cy="35706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39" name="Rectangle 60"/>
            <p:cNvSpPr>
              <a:spLocks noChangeArrowheads="1"/>
            </p:cNvSpPr>
            <p:nvPr/>
          </p:nvSpPr>
          <p:spPr bwMode="auto">
            <a:xfrm>
              <a:off x="8330088" y="3859395"/>
              <a:ext cx="840991" cy="3570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40" name="Rectangle 60"/>
            <p:cNvSpPr>
              <a:spLocks noChangeArrowheads="1"/>
            </p:cNvSpPr>
            <p:nvPr/>
          </p:nvSpPr>
          <p:spPr bwMode="auto">
            <a:xfrm>
              <a:off x="9171076" y="3859395"/>
              <a:ext cx="842848" cy="3570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/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41" name="Rectangle 60"/>
            <p:cNvSpPr>
              <a:spLocks noChangeArrowheads="1"/>
            </p:cNvSpPr>
            <p:nvPr/>
          </p:nvSpPr>
          <p:spPr bwMode="auto">
            <a:xfrm>
              <a:off x="7477957" y="4326723"/>
              <a:ext cx="842848" cy="3570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>
                <a:lnSpc>
                  <a:spcPct val="80000"/>
                </a:lnSpc>
              </a:pPr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42" name="Rectangle 60"/>
            <p:cNvSpPr>
              <a:spLocks noChangeArrowheads="1"/>
            </p:cNvSpPr>
            <p:nvPr/>
          </p:nvSpPr>
          <p:spPr bwMode="auto">
            <a:xfrm>
              <a:off x="8320802" y="4331974"/>
              <a:ext cx="840992" cy="35706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>
                <a:lnSpc>
                  <a:spcPct val="80000"/>
                </a:lnSpc>
              </a:pPr>
              <a:endParaRPr lang="ru-RU" i="1">
                <a:solidFill>
                  <a:schemeClr val="bg2"/>
                </a:solidFill>
              </a:endParaRPr>
            </a:p>
          </p:txBody>
        </p:sp>
        <p:sp>
          <p:nvSpPr>
            <p:cNvPr id="141343" name="Rectangle 60"/>
            <p:cNvSpPr>
              <a:spLocks noChangeArrowheads="1"/>
            </p:cNvSpPr>
            <p:nvPr/>
          </p:nvSpPr>
          <p:spPr bwMode="auto">
            <a:xfrm>
              <a:off x="9169223" y="4331974"/>
              <a:ext cx="840991" cy="35706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102626" tIns="53367" rIns="102626" bIns="53367" anchor="ctr"/>
            <a:lstStyle/>
            <a:p>
              <a:pPr algn="ctr" eaLnBrk="0" hangingPunct="0">
                <a:lnSpc>
                  <a:spcPct val="80000"/>
                </a:lnSpc>
              </a:pPr>
              <a:endParaRPr lang="ru-RU" i="1">
                <a:solidFill>
                  <a:schemeClr val="bg2"/>
                </a:solidFill>
              </a:endParaRPr>
            </a:p>
          </p:txBody>
        </p:sp>
      </p:grpSp>
      <p:sp>
        <p:nvSpPr>
          <p:cNvPr id="76" name="AutoShape 3"/>
          <p:cNvSpPr>
            <a:spLocks noChangeArrowheads="1"/>
          </p:cNvSpPr>
          <p:nvPr/>
        </p:nvSpPr>
        <p:spPr bwMode="gray">
          <a:xfrm>
            <a:off x="42700" y="1081298"/>
            <a:ext cx="10567158" cy="873314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900" b="1" dirty="0" smtClean="0">
                <a:solidFill>
                  <a:srgbClr val="000099"/>
                </a:solidFill>
              </a:rPr>
              <a:t>Инструменты и приёмы</a:t>
            </a:r>
            <a:endParaRPr lang="ru-RU" sz="2900" b="1" dirty="0">
              <a:solidFill>
                <a:srgbClr val="000099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900" b="1" dirty="0" smtClean="0">
                <a:solidFill>
                  <a:srgbClr val="000099"/>
                </a:solidFill>
              </a:rPr>
              <a:t>текущей оценочной деятельности</a:t>
            </a:r>
          </a:p>
          <a:p>
            <a:pPr algn="r">
              <a:lnSpc>
                <a:spcPct val="80000"/>
              </a:lnSpc>
              <a:defRPr/>
            </a:pPr>
            <a:r>
              <a:rPr lang="ru-RU" sz="1800" dirty="0" smtClean="0">
                <a:solidFill>
                  <a:srgbClr val="000099"/>
                </a:solidFill>
              </a:rPr>
              <a:t>(лист продвижения)</a:t>
            </a:r>
            <a:endParaRPr lang="ru-RU" sz="1800" dirty="0">
              <a:solidFill>
                <a:srgbClr val="000099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34133" y="4644728"/>
            <a:ext cx="10081120" cy="461649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Формирующая оценка: некоторые приёмы и техники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0800000" flipV="1">
            <a:off x="810196" y="5220800"/>
            <a:ext cx="7209854" cy="2062087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521252" indent="-521252" eaLnBrk="0" hangingPunct="0">
              <a:buFont typeface="+mj-lt"/>
              <a:buAutoNum type="arabicParenR"/>
              <a:defRPr/>
            </a:pPr>
            <a:r>
              <a:rPr lang="ru-RU" sz="3200" b="1" dirty="0" smtClean="0">
                <a:solidFill>
                  <a:srgbClr val="000099"/>
                </a:solidFill>
              </a:rPr>
              <a:t>Учитель даёт сигнал ученику:</a:t>
            </a:r>
          </a:p>
          <a:p>
            <a:pPr marL="912192" lvl="1" indent="-390938" eaLnBrk="0" hangingPunct="0">
              <a:buFontTx/>
              <a:buChar char="-"/>
              <a:defRPr/>
            </a:pPr>
            <a:r>
              <a:rPr lang="ru-RU" sz="3200" dirty="0" smtClean="0">
                <a:solidFill>
                  <a:srgbClr val="000099"/>
                </a:solidFill>
              </a:rPr>
              <a:t>выделяем</a:t>
            </a:r>
            <a:r>
              <a:rPr lang="ru-RU" sz="3200" b="1" dirty="0" smtClean="0">
                <a:solidFill>
                  <a:srgbClr val="000099"/>
                </a:solidFill>
              </a:rPr>
              <a:t> удачные </a:t>
            </a:r>
            <a:r>
              <a:rPr lang="ru-RU" sz="3200" dirty="0" smtClean="0">
                <a:solidFill>
                  <a:srgbClr val="000099"/>
                </a:solidFill>
              </a:rPr>
              <a:t>места</a:t>
            </a:r>
          </a:p>
          <a:p>
            <a:pPr marL="912192" lvl="1" indent="-390938" eaLnBrk="0" hangingPunct="0">
              <a:buFontTx/>
              <a:buChar char="-"/>
              <a:defRPr/>
            </a:pPr>
            <a:r>
              <a:rPr lang="ru-RU" sz="3200" dirty="0" smtClean="0">
                <a:solidFill>
                  <a:srgbClr val="000099"/>
                </a:solidFill>
              </a:rPr>
              <a:t>указываем, что надо исправить</a:t>
            </a:r>
          </a:p>
          <a:p>
            <a:pPr marL="912192" lvl="1" indent="-390938" eaLnBrk="0" hangingPunct="0">
              <a:buFontTx/>
              <a:buChar char="-"/>
              <a:defRPr/>
            </a:pPr>
            <a:r>
              <a:rPr lang="ru-RU" sz="3200" dirty="0" smtClean="0">
                <a:solidFill>
                  <a:srgbClr val="000099"/>
                </a:solidFill>
              </a:rPr>
              <a:t>даем напоминание, пример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11476840" y="6894403"/>
            <a:ext cx="21535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54344" y="2280433"/>
            <a:ext cx="10169869" cy="2259704"/>
          </a:xfrm>
          <a:prstGeom prst="rect">
            <a:avLst/>
          </a:prstGeom>
          <a:noFill/>
          <a:ln>
            <a:noFill/>
          </a:ln>
        </p:spPr>
        <p:txBody>
          <a:bodyPr wrap="square" lIns="104251" tIns="52125" rIns="104251" bIns="52125">
            <a:spAutoFit/>
          </a:bodyPr>
          <a:lstStyle/>
          <a:p>
            <a:pPr eaLnBrk="0" hangingPunct="0">
              <a:defRPr/>
            </a:pPr>
            <a:r>
              <a:rPr lang="ru-RU" sz="3200" b="1" dirty="0" smtClean="0">
                <a:solidFill>
                  <a:srgbClr val="000099"/>
                </a:solidFill>
              </a:rPr>
              <a:t>2) </a:t>
            </a:r>
            <a:r>
              <a:rPr lang="ru-RU" sz="3200" b="1" dirty="0">
                <a:solidFill>
                  <a:srgbClr val="000099"/>
                </a:solidFill>
              </a:rPr>
              <a:t>Дети дают сигнал учителю</a:t>
            </a:r>
            <a:r>
              <a:rPr lang="ru-RU" sz="2700" b="1" dirty="0">
                <a:solidFill>
                  <a:srgbClr val="000099"/>
                </a:solidFill>
              </a:rPr>
              <a:t>:</a:t>
            </a:r>
          </a:p>
          <a:p>
            <a:pPr marL="944000" lvl="1" indent="-205216" eaLnBrk="0" hangingPunct="0">
              <a:buFontTx/>
              <a:buChar char="-"/>
              <a:defRPr/>
            </a:pPr>
            <a:r>
              <a:rPr lang="en-US" sz="2700" b="1" dirty="0">
                <a:solidFill>
                  <a:srgbClr val="000099"/>
                </a:solidFill>
              </a:rPr>
              <a:t>“</a:t>
            </a:r>
            <a:r>
              <a:rPr lang="ru-RU" sz="2700" b="1" dirty="0">
                <a:solidFill>
                  <a:srgbClr val="000099"/>
                </a:solidFill>
              </a:rPr>
              <a:t>место </a:t>
            </a:r>
            <a:r>
              <a:rPr lang="ru-RU" sz="2700" b="1" dirty="0" smtClean="0">
                <a:solidFill>
                  <a:srgbClr val="000099"/>
                </a:solidFill>
              </a:rPr>
              <a:t> сомнений</a:t>
            </a:r>
            <a:r>
              <a:rPr lang="en-US" sz="2700" b="1" dirty="0">
                <a:solidFill>
                  <a:srgbClr val="000099"/>
                </a:solidFill>
              </a:rPr>
              <a:t>”</a:t>
            </a:r>
            <a:r>
              <a:rPr lang="ru-RU" sz="2700" b="1" dirty="0">
                <a:solidFill>
                  <a:srgbClr val="000099"/>
                </a:solidFill>
              </a:rPr>
              <a:t> и </a:t>
            </a:r>
            <a:r>
              <a:rPr lang="en-US" sz="2700" b="1" dirty="0">
                <a:solidFill>
                  <a:srgbClr val="000099"/>
                </a:solidFill>
              </a:rPr>
              <a:t>“</a:t>
            </a:r>
            <a:r>
              <a:rPr lang="ru-RU" sz="2700" b="1" dirty="0">
                <a:solidFill>
                  <a:srgbClr val="000099"/>
                </a:solidFill>
              </a:rPr>
              <a:t>место </a:t>
            </a:r>
            <a:r>
              <a:rPr lang="ru-RU" sz="2700" b="1" dirty="0" smtClean="0">
                <a:solidFill>
                  <a:srgbClr val="000099"/>
                </a:solidFill>
              </a:rPr>
              <a:t>оценки</a:t>
            </a:r>
            <a:r>
              <a:rPr lang="en-US" sz="2700" b="1" dirty="0">
                <a:solidFill>
                  <a:srgbClr val="000099"/>
                </a:solidFill>
              </a:rPr>
              <a:t>”</a:t>
            </a:r>
            <a:r>
              <a:rPr lang="ru-RU" sz="2700" b="1" dirty="0">
                <a:solidFill>
                  <a:srgbClr val="000099"/>
                </a:solidFill>
              </a:rPr>
              <a:t>  (</a:t>
            </a:r>
            <a:r>
              <a:rPr lang="ru-RU" sz="2700" b="1" i="1" dirty="0">
                <a:solidFill>
                  <a:srgbClr val="000099"/>
                </a:solidFill>
              </a:rPr>
              <a:t>у доски</a:t>
            </a:r>
            <a:r>
              <a:rPr lang="ru-RU" sz="2700" b="1" dirty="0">
                <a:solidFill>
                  <a:srgbClr val="000099"/>
                </a:solidFill>
              </a:rPr>
              <a:t>)</a:t>
            </a:r>
          </a:p>
          <a:p>
            <a:pPr marL="944000" lvl="1" indent="-205216" eaLnBrk="0" hangingPunct="0">
              <a:buFontTx/>
              <a:buChar char="-"/>
              <a:defRPr/>
            </a:pPr>
            <a:r>
              <a:rPr lang="en-US" sz="2700" b="1" dirty="0">
                <a:solidFill>
                  <a:srgbClr val="000099"/>
                </a:solidFill>
              </a:rPr>
              <a:t>“</a:t>
            </a:r>
            <a:r>
              <a:rPr lang="ru-RU" sz="2700" b="1" dirty="0">
                <a:solidFill>
                  <a:srgbClr val="000099"/>
                </a:solidFill>
              </a:rPr>
              <a:t>знаки сомнения</a:t>
            </a:r>
            <a:r>
              <a:rPr lang="en-US" sz="2700" b="1" dirty="0">
                <a:solidFill>
                  <a:srgbClr val="000099"/>
                </a:solidFill>
              </a:rPr>
              <a:t>”</a:t>
            </a:r>
            <a:r>
              <a:rPr lang="ru-RU" sz="2700" b="1" dirty="0">
                <a:solidFill>
                  <a:srgbClr val="000099"/>
                </a:solidFill>
              </a:rPr>
              <a:t> (</a:t>
            </a:r>
            <a:r>
              <a:rPr lang="ru-RU" sz="2700" b="1" i="1" dirty="0">
                <a:solidFill>
                  <a:srgbClr val="000099"/>
                </a:solidFill>
              </a:rPr>
              <a:t>в тетради, работе</a:t>
            </a:r>
            <a:r>
              <a:rPr lang="ru-RU" sz="2700" b="1" dirty="0">
                <a:solidFill>
                  <a:srgbClr val="000099"/>
                </a:solidFill>
              </a:rPr>
              <a:t>)</a:t>
            </a:r>
          </a:p>
          <a:p>
            <a:pPr marL="944000" lvl="1" indent="-205216" eaLnBrk="0" hangingPunct="0">
              <a:buFontTx/>
              <a:buChar char="-"/>
              <a:defRPr/>
            </a:pPr>
            <a:r>
              <a:rPr lang="en-US" sz="2700" b="1" dirty="0">
                <a:solidFill>
                  <a:srgbClr val="000099"/>
                </a:solidFill>
              </a:rPr>
              <a:t>“</a:t>
            </a:r>
            <a:r>
              <a:rPr lang="ru-RU" sz="2700" b="1" dirty="0">
                <a:solidFill>
                  <a:srgbClr val="000099"/>
                </a:solidFill>
              </a:rPr>
              <a:t>светофор</a:t>
            </a:r>
            <a:r>
              <a:rPr lang="en-US" sz="2700" b="1" dirty="0">
                <a:solidFill>
                  <a:srgbClr val="000099"/>
                </a:solidFill>
              </a:rPr>
              <a:t>”</a:t>
            </a:r>
            <a:r>
              <a:rPr lang="ru-RU" sz="2700" b="1" dirty="0">
                <a:solidFill>
                  <a:srgbClr val="000099"/>
                </a:solidFill>
              </a:rPr>
              <a:t> (</a:t>
            </a:r>
            <a:r>
              <a:rPr lang="ru-RU" sz="2700" b="1" i="1" dirty="0">
                <a:solidFill>
                  <a:srgbClr val="000099"/>
                </a:solidFill>
              </a:rPr>
              <a:t>в тетради)</a:t>
            </a:r>
            <a:endParaRPr lang="ru-RU" sz="2700" b="1" dirty="0">
              <a:solidFill>
                <a:srgbClr val="000099"/>
              </a:solidFill>
            </a:endParaRPr>
          </a:p>
          <a:p>
            <a:pPr marL="944000" lvl="1" indent="-205216" eaLnBrk="0" hangingPunct="0">
              <a:buFontTx/>
              <a:buChar char="-"/>
              <a:defRPr/>
            </a:pPr>
            <a:r>
              <a:rPr lang="ru-RU" sz="2700" b="1" dirty="0" smtClean="0">
                <a:solidFill>
                  <a:srgbClr val="000099"/>
                </a:solidFill>
              </a:rPr>
              <a:t>письмо </a:t>
            </a:r>
            <a:r>
              <a:rPr lang="ru-RU" sz="2700" b="1" dirty="0">
                <a:solidFill>
                  <a:srgbClr val="000099"/>
                </a:solidFill>
              </a:rPr>
              <a:t>учителю, …</a:t>
            </a:r>
            <a:endParaRPr lang="ru-RU" sz="2700" dirty="0">
              <a:solidFill>
                <a:srgbClr val="000099"/>
              </a:solidFill>
            </a:endParaRPr>
          </a:p>
        </p:txBody>
      </p:sp>
      <p:pic>
        <p:nvPicPr>
          <p:cNvPr id="134149" name="Picture 2" descr="Магнитно-меловая доска, 300х100 см, трехэлементная">
            <a:hlinkClick r:id="rId3" tooltip="Магнитно-меловая доска, 300х100 см, трехэлементная"/>
          </p:cNvPr>
          <p:cNvPicPr>
            <a:picLocks noChangeAspect="1" noChangeArrowheads="1"/>
          </p:cNvPicPr>
          <p:nvPr/>
        </p:nvPicPr>
        <p:blipFill>
          <a:blip r:embed="rId4" cstate="print"/>
          <a:srcRect l="3911" t="33083" r="3609" b="37866"/>
          <a:stretch>
            <a:fillRect/>
          </a:stretch>
        </p:blipFill>
        <p:spPr bwMode="auto">
          <a:xfrm>
            <a:off x="477123" y="4923639"/>
            <a:ext cx="5311495" cy="211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0" name="TextBox 112"/>
          <p:cNvSpPr txBox="1">
            <a:spLocks noChangeArrowheads="1"/>
          </p:cNvSpPr>
          <p:nvPr/>
        </p:nvSpPr>
        <p:spPr bwMode="auto">
          <a:xfrm rot="10800000" flipV="1">
            <a:off x="4482603" y="5868293"/>
            <a:ext cx="1152128" cy="53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51" tIns="52125" rIns="104251" bIns="52125">
            <a:spAutoFit/>
          </a:bodyPr>
          <a:lstStyle/>
          <a:p>
            <a:pPr algn="ctr" eaLnBrk="0" hangingPunct="0"/>
            <a:r>
              <a:rPr lang="ru-RU" sz="1400" i="1" dirty="0">
                <a:solidFill>
                  <a:schemeClr val="bg1"/>
                </a:solidFill>
              </a:rPr>
              <a:t>место  </a:t>
            </a:r>
            <a:r>
              <a:rPr lang="ru-RU" sz="1400" i="1" dirty="0" smtClean="0">
                <a:solidFill>
                  <a:schemeClr val="bg1"/>
                </a:solidFill>
              </a:rPr>
              <a:t>сомнений</a:t>
            </a:r>
            <a:endParaRPr lang="ru-RU" sz="1400" i="1" dirty="0">
              <a:solidFill>
                <a:schemeClr val="bg1"/>
              </a:solidFill>
            </a:endParaRPr>
          </a:p>
        </p:txBody>
      </p:sp>
      <p:pic>
        <p:nvPicPr>
          <p:cNvPr id="134151" name="Picture 4" descr="http://kartonkino.ru/wp-content/uploads/2013/05/cardboard-postbox-2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9906" y="5332740"/>
            <a:ext cx="1428761" cy="134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/>
          <p:nvPr/>
        </p:nvSpPr>
        <p:spPr bwMode="auto">
          <a:xfrm>
            <a:off x="6421614" y="5566582"/>
            <a:ext cx="588508" cy="5950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608" tIns="53357" rIns="102608" bIns="53357" anchor="ctr"/>
          <a:lstStyle/>
          <a:p>
            <a:pPr algn="ctr" eaLnBrk="0" hangingPunct="0">
              <a:defRPr/>
            </a:pPr>
            <a:r>
              <a:rPr lang="ru-RU" sz="4100" b="1" dirty="0">
                <a:solidFill>
                  <a:schemeClr val="bg2"/>
                </a:solidFill>
                <a:latin typeface="Arial" charset="0"/>
              </a:rPr>
              <a:t>?</a:t>
            </a:r>
          </a:p>
        </p:txBody>
      </p:sp>
      <p:sp>
        <p:nvSpPr>
          <p:cNvPr id="134153" name="Овал 27"/>
          <p:cNvSpPr>
            <a:spLocks noChangeArrowheads="1"/>
          </p:cNvSpPr>
          <p:nvPr/>
        </p:nvSpPr>
        <p:spPr bwMode="auto">
          <a:xfrm>
            <a:off x="6412331" y="6413722"/>
            <a:ext cx="590365" cy="5968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/>
            <a:r>
              <a:rPr lang="ru-RU" sz="4100" b="1" dirty="0">
                <a:solidFill>
                  <a:schemeClr val="bg2"/>
                </a:solidFill>
              </a:rPr>
              <a:t> – </a:t>
            </a:r>
          </a:p>
        </p:txBody>
      </p:sp>
      <p:sp>
        <p:nvSpPr>
          <p:cNvPr id="134154" name="Овал 28"/>
          <p:cNvSpPr>
            <a:spLocks noChangeArrowheads="1"/>
          </p:cNvSpPr>
          <p:nvPr/>
        </p:nvSpPr>
        <p:spPr bwMode="auto">
          <a:xfrm>
            <a:off x="6423467" y="4822060"/>
            <a:ext cx="588509" cy="596849"/>
          </a:xfrm>
          <a:prstGeom prst="ellipse">
            <a:avLst/>
          </a:prstGeom>
          <a:solidFill>
            <a:srgbClr val="00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/>
            <a:r>
              <a:rPr lang="ru-RU" sz="4100" b="1" dirty="0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134155" name="TextBox 11"/>
          <p:cNvSpPr txBox="1">
            <a:spLocks noChangeArrowheads="1"/>
          </p:cNvSpPr>
          <p:nvPr/>
        </p:nvSpPr>
        <p:spPr bwMode="auto">
          <a:xfrm rot="10800000" flipV="1">
            <a:off x="630976" y="5853665"/>
            <a:ext cx="926303" cy="53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51" tIns="52125" rIns="104251" bIns="52125">
            <a:spAutoFit/>
          </a:bodyPr>
          <a:lstStyle/>
          <a:p>
            <a:pPr algn="ctr" eaLnBrk="0" hangingPunct="0"/>
            <a:r>
              <a:rPr lang="ru-RU" sz="1400" i="1" dirty="0">
                <a:solidFill>
                  <a:schemeClr val="bg1"/>
                </a:solidFill>
              </a:rPr>
              <a:t>место  </a:t>
            </a:r>
            <a:r>
              <a:rPr lang="ru-RU" sz="1400" i="1" dirty="0" smtClean="0">
                <a:solidFill>
                  <a:schemeClr val="bg1"/>
                </a:solidFill>
              </a:rPr>
              <a:t>оценки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gray">
          <a:xfrm>
            <a:off x="294140" y="923111"/>
            <a:ext cx="9809709" cy="1429059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defRPr/>
            </a:pPr>
            <a:r>
              <a:rPr lang="ru-RU" sz="39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Формирующая оценка:</a:t>
            </a:r>
          </a:p>
          <a:p>
            <a:pPr algn="ctr">
              <a:defRPr/>
            </a:pPr>
            <a:r>
              <a:rPr lang="ru-RU" sz="39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некоторые приемы и техники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gray">
          <a:xfrm>
            <a:off x="84209" y="1081298"/>
            <a:ext cx="10483471" cy="1190199"/>
          </a:xfrm>
          <a:prstGeom prst="roundRect">
            <a:avLst>
              <a:gd name="adj" fmla="val 49106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306" tIns="52153" rIns="104306" bIns="52153" anchor="ctr"/>
          <a:lstStyle/>
          <a:p>
            <a:pPr algn="ctr">
              <a:defRPr/>
            </a:pPr>
            <a:r>
              <a:rPr lang="ru-RU" sz="41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результаты</a:t>
            </a:r>
          </a:p>
          <a:p>
            <a:pPr algn="ctr">
              <a:defRPr/>
            </a:pPr>
            <a:r>
              <a:rPr lang="ru-RU" sz="41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начального образования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25574" y="2389290"/>
            <a:ext cx="10273688" cy="458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663" tIns="53385" rIns="102663" bIns="53385" anchor="ctr">
            <a:spAutoFit/>
          </a:bodyPr>
          <a:lstStyle/>
          <a:p>
            <a:pPr eaLnBrk="0" hangingPunct="0">
              <a:lnSpc>
                <a:spcPct val="90000"/>
              </a:lnSpc>
              <a:spcAft>
                <a:spcPct val="50000"/>
              </a:spcAft>
              <a:buFontTx/>
              <a:buChar char="•"/>
            </a:pPr>
            <a:r>
              <a:rPr lang="ru-RU" sz="3200" i="1" dirty="0">
                <a:solidFill>
                  <a:srgbClr val="002060"/>
                </a:solidFill>
              </a:rPr>
              <a:t>формирование </a:t>
            </a:r>
            <a:r>
              <a:rPr lang="ru-RU" sz="3200" b="1" i="1" dirty="0">
                <a:solidFill>
                  <a:srgbClr val="002060"/>
                </a:solidFill>
              </a:rPr>
              <a:t>опорной системы знаний,</a:t>
            </a:r>
            <a:r>
              <a:rPr lang="ru-RU" sz="3200" i="1" dirty="0">
                <a:solidFill>
                  <a:srgbClr val="002060"/>
                </a:solidFill>
              </a:rPr>
              <a:t> </a:t>
            </a:r>
            <a:r>
              <a:rPr lang="ru-RU" sz="3200" b="1" i="1" dirty="0">
                <a:solidFill>
                  <a:srgbClr val="002060"/>
                </a:solidFill>
              </a:rPr>
              <a:t>предметных и универсальных способов действий</a:t>
            </a:r>
            <a:r>
              <a:rPr lang="ru-RU" sz="3200" dirty="0">
                <a:solidFill>
                  <a:srgbClr val="002060"/>
                </a:solidFill>
              </a:rPr>
              <a:t>, обеспечивающих возможность продолжения образования в основной школе;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ru-RU" sz="3200" i="1" dirty="0">
                <a:solidFill>
                  <a:srgbClr val="002060"/>
                </a:solidFill>
              </a:rPr>
              <a:t>воспитание </a:t>
            </a:r>
            <a:r>
              <a:rPr lang="ru-RU" sz="3200" b="1" i="1" dirty="0">
                <a:solidFill>
                  <a:srgbClr val="002060"/>
                </a:solidFill>
              </a:rPr>
              <a:t>умения учиться</a:t>
            </a:r>
            <a:r>
              <a:rPr lang="ru-RU" sz="3200" dirty="0">
                <a:solidFill>
                  <a:srgbClr val="002060"/>
                </a:solidFill>
              </a:rPr>
              <a:t> – способности к</a:t>
            </a:r>
          </a:p>
          <a:p>
            <a:pPr eaLnBrk="0" hangingPunct="0">
              <a:lnSpc>
                <a:spcPct val="90000"/>
              </a:lnSpc>
              <a:spcAft>
                <a:spcPct val="50000"/>
              </a:spcAft>
            </a:pPr>
            <a:r>
              <a:rPr lang="ru-RU" sz="3200" dirty="0">
                <a:solidFill>
                  <a:srgbClr val="002060"/>
                </a:solidFill>
              </a:rPr>
              <a:t>самоорганизации с целью решения учебных задач;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ru-RU" sz="3200" b="1" i="1" dirty="0">
                <a:solidFill>
                  <a:srgbClr val="002060"/>
                </a:solidFill>
              </a:rPr>
              <a:t>индивидуальный прогресс</a:t>
            </a:r>
            <a:r>
              <a:rPr lang="ru-RU" sz="3200" i="1" dirty="0">
                <a:solidFill>
                  <a:srgbClr val="002060"/>
                </a:solidFill>
              </a:rPr>
              <a:t> </a:t>
            </a:r>
            <a:r>
              <a:rPr lang="ru-RU" sz="3200" dirty="0">
                <a:solidFill>
                  <a:srgbClr val="002060"/>
                </a:solidFill>
              </a:rPr>
              <a:t>в основных сферах</a:t>
            </a:r>
          </a:p>
          <a:p>
            <a:pPr eaLnBrk="0" hangingPunct="0">
              <a:lnSpc>
                <a:spcPct val="90000"/>
              </a:lnSpc>
            </a:pPr>
            <a:r>
              <a:rPr lang="ru-RU" sz="3200" dirty="0">
                <a:solidFill>
                  <a:srgbClr val="002060"/>
                </a:solidFill>
              </a:rPr>
              <a:t>личностного развития – эмоциональной, </a:t>
            </a:r>
            <a:r>
              <a:rPr lang="ru-RU" sz="3200" dirty="0" err="1">
                <a:solidFill>
                  <a:srgbClr val="002060"/>
                </a:solidFill>
              </a:rPr>
              <a:t>познава</a:t>
            </a:r>
            <a:r>
              <a:rPr lang="ru-RU" sz="3200" dirty="0">
                <a:solidFill>
                  <a:srgbClr val="002060"/>
                </a:solidFill>
              </a:rPr>
              <a:t>-</a:t>
            </a:r>
          </a:p>
          <a:p>
            <a:pPr eaLnBrk="0" hangingPunct="0">
              <a:lnSpc>
                <a:spcPct val="90000"/>
              </a:lnSpc>
            </a:pPr>
            <a:r>
              <a:rPr lang="ru-RU" sz="3200" dirty="0">
                <a:solidFill>
                  <a:srgbClr val="002060"/>
                </a:solidFill>
              </a:rPr>
              <a:t>тельной, </a:t>
            </a:r>
            <a:r>
              <a:rPr lang="ru-RU" sz="3200" dirty="0" err="1">
                <a:solidFill>
                  <a:srgbClr val="002060"/>
                </a:solidFill>
              </a:rPr>
              <a:t>саморегуляции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 bwMode="auto">
          <a:xfrm>
            <a:off x="547666" y="4653946"/>
            <a:ext cx="9624060" cy="2302374"/>
          </a:xfrm>
          <a:solidFill>
            <a:srgbClr val="D5F1F7"/>
          </a:solidFill>
          <a:ln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ru-RU" sz="2700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Учитель</a:t>
            </a:r>
            <a:r>
              <a:rPr lang="ru-RU" sz="27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7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Ребята вы сейчас будете работать с заданием, которое у вас на карточке, и по ходу его выполнения отмечать, все ли части этого задания вы выполнили. Когда вы выполните все части задания, у вас получится закрашенный светофор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547667" y="1081300"/>
            <a:ext cx="9009560" cy="92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Закрась светофор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6767" y="1779818"/>
            <a:ext cx="9598069" cy="2567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4306" tIns="52153" rIns="104306" bIns="52153">
            <a:spAutoFit/>
          </a:bodyPr>
          <a:lstStyle/>
          <a:p>
            <a:pP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Задание,  которое выполняют ученики первого класса параллельно с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трехшаговым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заданием по какому-либо предмету, завершение выполнения каждого шага символизируется красным, желтым и зеленым кружочками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14751" y="3304553"/>
          <a:ext cx="8841983" cy="2699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889"/>
                <a:gridCol w="1907094"/>
              </a:tblGrid>
              <a:tr h="1056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Вставь пропущенные буквы.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Проверь себя по словарю.</a:t>
                      </a:r>
                      <a:endParaRPr lang="ru-RU" sz="2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300" dirty="0"/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56260">
                <a:tc>
                  <a:txBody>
                    <a:bodyPr/>
                    <a:lstStyle/>
                    <a:p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Запиши эти слова в алфавитном порядке. </a:t>
                      </a:r>
                      <a:endParaRPr lang="ru-RU" sz="2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300" dirty="0"/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6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Поставь ударение</a:t>
                      </a:r>
                      <a:endParaRPr lang="ru-RU" sz="2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300" dirty="0"/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7668" y="1160690"/>
            <a:ext cx="8252662" cy="182887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4306" tIns="52153" rIns="104306" bIns="52153">
            <a:spAutoFit/>
          </a:bodyPr>
          <a:lstStyle/>
          <a:p>
            <a:pPr>
              <a:defRPr/>
            </a:pP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Спиши слова, вставляя пропущенные буквы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Кла__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дев_чка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в_р_бей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уч_ник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>
              <a:defRPr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р_бята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,    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мальч_к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к_р_ндаш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19473" name="Овал 5"/>
          <p:cNvSpPr>
            <a:spLocks noChangeArrowheads="1"/>
          </p:cNvSpPr>
          <p:nvPr/>
        </p:nvSpPr>
        <p:spPr bwMode="auto">
          <a:xfrm>
            <a:off x="8294812" y="4654028"/>
            <a:ext cx="419567" cy="397316"/>
          </a:xfrm>
          <a:prstGeom prst="ellipse">
            <a:avLst/>
          </a:prstGeom>
          <a:solidFill>
            <a:srgbClr val="FFC000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lIns="104306" tIns="52153" rIns="104306" bIns="52153"/>
          <a:lstStyle/>
          <a:p>
            <a:pPr algn="ctr"/>
            <a:endParaRPr lang="ru-RU"/>
          </a:p>
        </p:txBody>
      </p:sp>
      <p:sp>
        <p:nvSpPr>
          <p:cNvPr id="19474" name="Овал 7"/>
          <p:cNvSpPr>
            <a:spLocks noChangeArrowheads="1"/>
          </p:cNvSpPr>
          <p:nvPr/>
        </p:nvSpPr>
        <p:spPr bwMode="auto">
          <a:xfrm>
            <a:off x="8294812" y="3621355"/>
            <a:ext cx="419567" cy="397316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lIns="104306" tIns="52153" rIns="104306" bIns="52153"/>
          <a:lstStyle/>
          <a:p>
            <a:pPr algn="ctr"/>
            <a:endParaRPr lang="ru-RU"/>
          </a:p>
        </p:txBody>
      </p:sp>
      <p:sp>
        <p:nvSpPr>
          <p:cNvPr id="19475" name="Овал 8"/>
          <p:cNvSpPr>
            <a:spLocks noChangeArrowheads="1"/>
          </p:cNvSpPr>
          <p:nvPr/>
        </p:nvSpPr>
        <p:spPr bwMode="auto">
          <a:xfrm>
            <a:off x="8294812" y="5527424"/>
            <a:ext cx="419567" cy="397317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lIns="104306" tIns="52153" rIns="104306" bIns="52153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1476840" y="6894403"/>
            <a:ext cx="21535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975875" name="AutoShape 3"/>
          <p:cNvSpPr>
            <a:spLocks noChangeArrowheads="1"/>
          </p:cNvSpPr>
          <p:nvPr/>
        </p:nvSpPr>
        <p:spPr bwMode="gray">
          <a:xfrm>
            <a:off x="336026" y="922517"/>
            <a:ext cx="9809709" cy="1349667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defRPr/>
            </a:pPr>
            <a:r>
              <a:rPr lang="ru-RU" sz="39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Формирующая оценка:</a:t>
            </a:r>
          </a:p>
          <a:p>
            <a:pPr algn="ctr">
              <a:defRPr/>
            </a:pPr>
            <a:r>
              <a:rPr lang="ru-RU" sz="39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некоторые приёмы и техники</a:t>
            </a:r>
          </a:p>
        </p:txBody>
      </p:sp>
      <p:sp>
        <p:nvSpPr>
          <p:cNvPr id="135173" name="TextBox 36"/>
          <p:cNvSpPr txBox="1">
            <a:spLocks noChangeArrowheads="1"/>
          </p:cNvSpPr>
          <p:nvPr/>
        </p:nvSpPr>
        <p:spPr bwMode="auto">
          <a:xfrm>
            <a:off x="321174" y="2272183"/>
            <a:ext cx="8961291" cy="597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04251" tIns="52125" rIns="104251" bIns="52125">
            <a:spAutoFit/>
          </a:bodyPr>
          <a:lstStyle/>
          <a:p>
            <a:pPr eaLnBrk="0" hangingPunct="0"/>
            <a:r>
              <a:rPr lang="ru-RU" sz="2700" b="1" dirty="0" smtClean="0">
                <a:solidFill>
                  <a:srgbClr val="002060"/>
                </a:solidFill>
              </a:rPr>
              <a:t>3) </a:t>
            </a:r>
            <a:r>
              <a:rPr lang="ru-RU" sz="3200" b="1" dirty="0" err="1">
                <a:solidFill>
                  <a:srgbClr val="002060"/>
                </a:solidFill>
              </a:rPr>
              <a:t>Критериальная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взаимооценка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5174" name="TextBox 37"/>
          <p:cNvSpPr txBox="1">
            <a:spLocks noChangeArrowheads="1"/>
          </p:cNvSpPr>
          <p:nvPr/>
        </p:nvSpPr>
        <p:spPr bwMode="auto">
          <a:xfrm>
            <a:off x="1345962" y="2986712"/>
            <a:ext cx="8959435" cy="597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04251" tIns="52125" rIns="104251" bIns="52125">
            <a:spAutoFit/>
          </a:bodyPr>
          <a:lstStyle/>
          <a:p>
            <a:pPr eaLnBrk="0" hangingPunct="0"/>
            <a:r>
              <a:rPr lang="ru-RU" sz="3200" b="1" dirty="0" smtClean="0">
                <a:solidFill>
                  <a:srgbClr val="002060"/>
                </a:solidFill>
              </a:rPr>
              <a:t>4) </a:t>
            </a:r>
            <a:r>
              <a:rPr lang="ru-RU" sz="3200" b="1" dirty="0" err="1">
                <a:solidFill>
                  <a:srgbClr val="002060"/>
                </a:solidFill>
              </a:rPr>
              <a:t>Критериальная</a:t>
            </a:r>
            <a:r>
              <a:rPr lang="ru-RU" sz="3200" b="1" dirty="0">
                <a:solidFill>
                  <a:srgbClr val="002060"/>
                </a:solidFill>
              </a:rPr>
              <a:t> самооценка</a:t>
            </a:r>
          </a:p>
        </p:txBody>
      </p:sp>
      <p:sp>
        <p:nvSpPr>
          <p:cNvPr id="135175" name="Скругленный прямоугольник 7"/>
          <p:cNvSpPr>
            <a:spLocks noChangeArrowheads="1"/>
          </p:cNvSpPr>
          <p:nvPr/>
        </p:nvSpPr>
        <p:spPr bwMode="auto">
          <a:xfrm>
            <a:off x="209784" y="3780635"/>
            <a:ext cx="10231133" cy="55574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102608" tIns="53357" rIns="102608" bIns="53357" anchor="ctr"/>
          <a:lstStyle/>
          <a:p>
            <a:pPr algn="ctr" eaLnBrk="0" hangingPunct="0"/>
            <a:r>
              <a:rPr lang="ru-RU" sz="3200" b="1" i="1" dirty="0" err="1">
                <a:solidFill>
                  <a:srgbClr val="002060"/>
                </a:solidFill>
              </a:rPr>
              <a:t>Критериальная</a:t>
            </a:r>
            <a:r>
              <a:rPr lang="ru-RU" sz="3200" b="1" i="1" dirty="0">
                <a:solidFill>
                  <a:srgbClr val="002060"/>
                </a:solidFill>
              </a:rPr>
              <a:t> оценка: два подхода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209788" y="4574553"/>
            <a:ext cx="5432099" cy="18437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02608" tIns="53357" rIns="102608" bIns="53357" anchor="ctr"/>
          <a:lstStyle/>
          <a:p>
            <a:pPr algn="ctr" eaLnBrk="0" hangingPunct="0">
              <a:defRPr/>
            </a:pPr>
            <a:r>
              <a:rPr lang="ru-RU" sz="3200" b="1" dirty="0">
                <a:solidFill>
                  <a:srgbClr val="002060"/>
                </a:solidFill>
                <a:latin typeface="Arial" charset="0"/>
              </a:rPr>
              <a:t>Интегральное</a:t>
            </a:r>
          </a:p>
          <a:p>
            <a:pPr algn="ctr" eaLnBrk="0" hangingPunct="0">
              <a:defRPr/>
            </a:pPr>
            <a:r>
              <a:rPr lang="ru-RU" sz="3200" b="1" dirty="0">
                <a:solidFill>
                  <a:srgbClr val="002060"/>
                </a:solidFill>
                <a:latin typeface="Arial" charset="0"/>
              </a:rPr>
              <a:t>описание критерия</a:t>
            </a:r>
          </a:p>
          <a:p>
            <a:pPr algn="ctr" eaLnBrk="0" hangingPunct="0">
              <a:defRPr/>
            </a:pPr>
            <a:r>
              <a:rPr lang="ru-RU" sz="3200" b="1" dirty="0">
                <a:solidFill>
                  <a:srgbClr val="002060"/>
                </a:solidFill>
                <a:latin typeface="Arial" charset="0"/>
              </a:rPr>
              <a:t>например:</a:t>
            </a:r>
          </a:p>
          <a:p>
            <a:pPr algn="ctr" eaLnBrk="0" hangingPunct="0">
              <a:defRPr/>
            </a:pPr>
            <a:r>
              <a:rPr lang="ru-RU" sz="3200" b="1" i="1" dirty="0">
                <a:solidFill>
                  <a:srgbClr val="002060"/>
                </a:solidFill>
                <a:latin typeface="Arial" charset="0"/>
              </a:rPr>
              <a:t>базовый – повышенный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6221110" y="4574553"/>
            <a:ext cx="4201243" cy="18437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102608" tIns="53357" rIns="102608" bIns="53357" anchor="ctr"/>
          <a:lstStyle/>
          <a:p>
            <a:pPr algn="ctr" eaLnBrk="0" hangingPunct="0">
              <a:defRPr/>
            </a:pPr>
            <a:r>
              <a:rPr lang="ru-RU" sz="3200" b="1" dirty="0">
                <a:solidFill>
                  <a:srgbClr val="002060"/>
                </a:solidFill>
                <a:latin typeface="Arial" charset="0"/>
              </a:rPr>
              <a:t>Аналитическое</a:t>
            </a:r>
          </a:p>
          <a:p>
            <a:pPr algn="ctr" eaLnBrk="0" hangingPunct="0">
              <a:defRPr/>
            </a:pPr>
            <a:r>
              <a:rPr lang="ru-RU" sz="3200" b="1" dirty="0">
                <a:solidFill>
                  <a:srgbClr val="002060"/>
                </a:solidFill>
                <a:latin typeface="Arial" charset="0"/>
              </a:rPr>
              <a:t>описание критерия</a:t>
            </a:r>
          </a:p>
          <a:p>
            <a:pPr algn="ctr" eaLnBrk="0" hangingPunct="0">
              <a:defRPr/>
            </a:pPr>
            <a:r>
              <a:rPr lang="ru-RU" sz="3200" b="1" i="1" dirty="0">
                <a:solidFill>
                  <a:srgbClr val="002060"/>
                </a:solidFill>
                <a:latin typeface="Arial" charset="0"/>
              </a:rPr>
              <a:t>(балльная оценка)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11476840" y="6894403"/>
            <a:ext cx="21535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975875" name="AutoShape 3"/>
          <p:cNvSpPr>
            <a:spLocks noChangeArrowheads="1"/>
          </p:cNvSpPr>
          <p:nvPr/>
        </p:nvSpPr>
        <p:spPr bwMode="gray">
          <a:xfrm>
            <a:off x="336026" y="1001908"/>
            <a:ext cx="9809709" cy="1349667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defRPr/>
            </a:pPr>
            <a:r>
              <a:rPr lang="ru-RU" sz="39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Формирующая оценка:</a:t>
            </a:r>
          </a:p>
          <a:p>
            <a:pPr algn="ctr">
              <a:defRPr/>
            </a:pPr>
            <a:r>
              <a:rPr lang="ru-RU" sz="39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некоторые приёмы и техники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3912" y="3860026"/>
            <a:ext cx="9767009" cy="12594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4251" tIns="52125" rIns="104251" bIns="52125">
            <a:spAutoFit/>
          </a:bodyPr>
          <a:lstStyle/>
          <a:p>
            <a:pPr marL="521252" indent="-521252" eaLnBrk="0" hangingPunct="0">
              <a:defRPr/>
            </a:pPr>
            <a:r>
              <a:rPr lang="ru-RU" sz="25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5) Самостоятельное </a:t>
            </a:r>
            <a:r>
              <a:rPr lang="ru-RU" sz="25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составление </a:t>
            </a:r>
            <a:r>
              <a:rPr lang="en-US" sz="25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5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Правил</a:t>
            </a:r>
            <a:r>
              <a:rPr lang="en-US" sz="25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5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(работы в группе, выступлений, обсуждений …) и мониторинг их выполнения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3912" y="5289084"/>
            <a:ext cx="9767009" cy="874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4251" tIns="52125" rIns="104251" bIns="52125">
            <a:spAutoFit/>
          </a:bodyPr>
          <a:lstStyle/>
          <a:p>
            <a:pPr marL="1107661" lvl="1" indent="-586408" eaLnBrk="0" hangingPunct="0">
              <a:defRPr/>
            </a:pPr>
            <a:r>
              <a:rPr lang="ru-RU" sz="25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6) Самостоятельное </a:t>
            </a:r>
            <a:r>
              <a:rPr lang="ru-RU" sz="25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составление проверочных вопросов, заданий, задач, тестов 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2484" y="2589752"/>
            <a:ext cx="9767011" cy="87470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4251" tIns="52125" rIns="104251" bIns="52125">
            <a:spAutoFit/>
          </a:bodyPr>
          <a:lstStyle/>
          <a:p>
            <a:pPr eaLnBrk="0" hangingPunct="0">
              <a:defRPr/>
            </a:pPr>
            <a:r>
              <a:rPr lang="ru-RU" sz="25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Самостоятельное составление проверочных заданий, </a:t>
            </a:r>
            <a:r>
              <a:rPr lang="ru-RU" sz="25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критериальной</a:t>
            </a:r>
            <a:r>
              <a:rPr lang="ru-RU" sz="25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базы, схем, моделей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5817" t="10178" r="23271" b="7735"/>
          <a:stretch>
            <a:fillRect/>
          </a:stretch>
        </p:blipFill>
        <p:spPr bwMode="auto">
          <a:xfrm>
            <a:off x="546767" y="1001906"/>
            <a:ext cx="5726236" cy="635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 descr="Z:\_MiniObl\Rus_c\Rus_3kl-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8828" y="1332359"/>
            <a:ext cx="2526882" cy="309634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596" name="Picture 4" descr="Z:\_MiniObl\Rus_c\Rus_3kl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0956" y="3204567"/>
            <a:ext cx="2376402" cy="289866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663603" y="6889151"/>
            <a:ext cx="2227792" cy="5040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803FE8-8B98-4960-8443-FCC4F417007E}" type="slidenum">
              <a:rPr lang="ru-RU" smtClean="0"/>
              <a:pPr>
                <a:defRPr/>
              </a:pPr>
              <a:t>35</a:t>
            </a:fld>
            <a:endParaRPr lang="ru-RU" dirty="0" smtClean="0"/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11476840" y="6894403"/>
            <a:ext cx="21535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975875" name="AutoShape 3"/>
          <p:cNvSpPr>
            <a:spLocks noChangeArrowheads="1"/>
          </p:cNvSpPr>
          <p:nvPr/>
        </p:nvSpPr>
        <p:spPr bwMode="gray">
          <a:xfrm>
            <a:off x="294140" y="1160690"/>
            <a:ext cx="9809709" cy="1429059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defRPr/>
            </a:pPr>
            <a:r>
              <a:rPr lang="ru-RU" sz="39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Формирующая оценка:</a:t>
            </a:r>
          </a:p>
          <a:p>
            <a:pPr algn="ctr">
              <a:defRPr/>
            </a:pPr>
            <a:r>
              <a:rPr lang="ru-RU" sz="39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некоторые приёмы и техники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93478" y="3939416"/>
            <a:ext cx="9263900" cy="2182760"/>
          </a:xfrm>
          <a:prstGeom prst="rect">
            <a:avLst/>
          </a:prstGeom>
          <a:noFill/>
          <a:ln>
            <a:noFill/>
          </a:ln>
        </p:spPr>
        <p:txBody>
          <a:bodyPr wrap="square" lIns="104251" tIns="52125" rIns="104251" bIns="52125">
            <a:spAutoFit/>
          </a:bodyPr>
          <a:lstStyle/>
          <a:p>
            <a:pPr marL="521252" indent="-521252" eaLnBrk="0" hangingPunct="0">
              <a:defRPr/>
            </a:pPr>
            <a:r>
              <a:rPr lang="ru-RU" sz="2700" b="1" dirty="0" smtClean="0">
                <a:solidFill>
                  <a:srgbClr val="000099"/>
                </a:solidFill>
              </a:rPr>
              <a:t>7) Учитель</a:t>
            </a:r>
            <a:r>
              <a:rPr lang="ru-RU" sz="2700" b="1" dirty="0">
                <a:solidFill>
                  <a:srgbClr val="000099"/>
                </a:solidFill>
              </a:rPr>
              <a:t>, а затем дети самостоятельно отслеживают продвижение в освоении системы планируемых результатов, например, на основе списка тематических результатов – как предметных, так и метапредметных</a:t>
            </a:r>
          </a:p>
          <a:p>
            <a:pPr eaLnBrk="0" hangingPunct="0">
              <a:defRPr/>
            </a:pPr>
            <a:endParaRPr lang="ru-RU" sz="27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066" y="2748537"/>
            <a:ext cx="10125313" cy="59771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4251" tIns="52125" rIns="104251" bIns="52125">
            <a:spAutoFit/>
          </a:bodyPr>
          <a:lstStyle/>
          <a:p>
            <a:pPr eaLnBrk="0" hangingPunct="0">
              <a:defRPr/>
            </a:pPr>
            <a:r>
              <a:rPr lang="en-US" sz="3200" b="1" dirty="0">
                <a:solidFill>
                  <a:srgbClr val="000099"/>
                </a:solidFill>
              </a:rPr>
              <a:t>“</a:t>
            </a:r>
            <a:r>
              <a:rPr lang="ru-RU" sz="3200" b="1" dirty="0">
                <a:solidFill>
                  <a:srgbClr val="000099"/>
                </a:solidFill>
              </a:rPr>
              <a:t>Лестницы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ru-RU" sz="3200" b="1" dirty="0">
                <a:solidFill>
                  <a:srgbClr val="000099"/>
                </a:solidFill>
              </a:rPr>
              <a:t>продвижения</a:t>
            </a:r>
            <a:r>
              <a:rPr lang="en-US" sz="3200" b="1" dirty="0">
                <a:solidFill>
                  <a:srgbClr val="000099"/>
                </a:solidFill>
              </a:rPr>
              <a:t>”</a:t>
            </a:r>
            <a:r>
              <a:rPr lang="ru-RU" sz="3200" b="1" dirty="0" smtClean="0">
                <a:solidFill>
                  <a:srgbClr val="000099"/>
                </a:solidFill>
              </a:rPr>
              <a:t>, </a:t>
            </a:r>
            <a:r>
              <a:rPr lang="en-US" sz="3200" b="1" dirty="0" smtClean="0">
                <a:solidFill>
                  <a:srgbClr val="000099"/>
                </a:solidFill>
              </a:rPr>
              <a:t>“</a:t>
            </a:r>
            <a:r>
              <a:rPr lang="ru-RU" sz="3200" b="1" dirty="0">
                <a:solidFill>
                  <a:srgbClr val="000099"/>
                </a:solidFill>
              </a:rPr>
              <a:t>Листы продвижения</a:t>
            </a:r>
            <a:r>
              <a:rPr lang="en-US" sz="3200" b="1" dirty="0">
                <a:solidFill>
                  <a:srgbClr val="000099"/>
                </a:solidFill>
              </a:rPr>
              <a:t>”</a:t>
            </a:r>
            <a:endParaRPr lang="ru-RU" sz="3200" b="1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885" y="5923772"/>
            <a:ext cx="9767011" cy="93632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wrap="square" lIns="104251" tIns="52125" rIns="104251" bIns="52125">
            <a:spAutoFit/>
          </a:bodyPr>
          <a:lstStyle/>
          <a:p>
            <a:pPr eaLnBrk="0" hangingPunct="0">
              <a:defRPr/>
            </a:pPr>
            <a:r>
              <a:rPr lang="ru-RU" sz="2700" b="1" dirty="0" smtClean="0">
                <a:solidFill>
                  <a:srgbClr val="000099"/>
                </a:solidFill>
              </a:rPr>
              <a:t>8) ОБЯЗАТЕЛЬНОЕ </a:t>
            </a:r>
            <a:r>
              <a:rPr lang="ru-RU" sz="2700" b="1" dirty="0">
                <a:solidFill>
                  <a:srgbClr val="000099"/>
                </a:solidFill>
              </a:rPr>
              <a:t>ОБСУЖДЕНИЕ (критериев, удачных мест, ошибок, оценок, способов действий, удачных стратегий …)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21094" t="19167" r="20781" b="8333"/>
          <a:stretch>
            <a:fillRect/>
          </a:stretch>
        </p:blipFill>
        <p:spPr bwMode="auto">
          <a:xfrm>
            <a:off x="810200" y="1044331"/>
            <a:ext cx="8928993" cy="626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663603" y="6889151"/>
            <a:ext cx="2227792" cy="50408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AA551F-D692-4D1D-9067-BA3194C92823}" type="slidenum">
              <a:rPr lang="ru-RU" smtClean="0"/>
              <a:pPr>
                <a:defRPr/>
              </a:pPr>
              <a:t>37</a:t>
            </a:fld>
            <a:endParaRPr lang="ru-RU" smtClean="0"/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1476840" y="6894403"/>
            <a:ext cx="21535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975875" name="AutoShape 3"/>
          <p:cNvSpPr>
            <a:spLocks noChangeArrowheads="1"/>
          </p:cNvSpPr>
          <p:nvPr/>
        </p:nvSpPr>
        <p:spPr bwMode="gray">
          <a:xfrm>
            <a:off x="336026" y="922517"/>
            <a:ext cx="9809709" cy="1429059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defRPr/>
            </a:pPr>
            <a:r>
              <a:rPr 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Формирующая оценка:</a:t>
            </a:r>
          </a:p>
          <a:p>
            <a:pPr algn="ctr">
              <a:defRPr/>
            </a:pPr>
            <a:r>
              <a:rPr 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некоторые приёмы и техники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2066" y="2272184"/>
            <a:ext cx="10125313" cy="936265"/>
          </a:xfrm>
          <a:prstGeom prst="rect">
            <a:avLst/>
          </a:prstGeom>
          <a:noFill/>
          <a:ln>
            <a:noFill/>
          </a:ln>
        </p:spPr>
        <p:txBody>
          <a:bodyPr wrap="square" lIns="104251" tIns="52125" rIns="104251" bIns="52125">
            <a:spAutoFit/>
          </a:bodyPr>
          <a:lstStyle/>
          <a:p>
            <a:pPr marL="521252" indent="-521252" eaLnBrk="0" hangingPunct="0">
              <a:defRPr/>
            </a:pPr>
            <a:r>
              <a:rPr lang="ru-RU" sz="2700" b="1" dirty="0" smtClean="0">
                <a:solidFill>
                  <a:srgbClr val="000099"/>
                </a:solidFill>
              </a:rPr>
              <a:t>9) Самооценка и рефлексия своего уровня понимания, дополняющая диагностику</a:t>
            </a:r>
            <a:endParaRPr lang="ru-RU" sz="2700" b="1" dirty="0">
              <a:solidFill>
                <a:srgbClr val="000099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32063" y="3304282"/>
          <a:ext cx="10124742" cy="4207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1409"/>
                <a:gridCol w="4483333"/>
              </a:tblGrid>
              <a:tr h="420742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0" dirty="0" smtClean="0">
                          <a:solidFill>
                            <a:srgbClr val="7030A0"/>
                          </a:solidFill>
                          <a:effectLst/>
                        </a:rPr>
                        <a:t>Понятия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600" dirty="0">
                        <a:solidFill>
                          <a:srgbClr val="000099"/>
                        </a:solidFill>
                        <a:effectLst/>
                      </a:endParaRP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</a:rPr>
                        <a:t>А) Я не знаю, что означает это слово.</a:t>
                      </a: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rgbClr val="000099"/>
                        </a:solidFill>
                        <a:effectLst/>
                      </a:endParaRP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</a:rPr>
                        <a:t>Б</a:t>
                      </a: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</a:rPr>
                        <a:t>) Я знаю, что означает это слово, понимаю его смысл.</a:t>
                      </a: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rgbClr val="000099"/>
                        </a:solidFill>
                        <a:effectLst/>
                      </a:endParaRP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</a:rPr>
                        <a:t>В</a:t>
                      </a: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</a:rPr>
                        <a:t>) Я знаю, что означает это слово, понимаю его смысл и могу объяснить это своему однокласснику, который его не понимает.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01" marR="80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b="0" dirty="0">
                          <a:solidFill>
                            <a:srgbClr val="7030A0"/>
                          </a:solidFill>
                          <a:effectLst/>
                        </a:rPr>
                        <a:t>Алгоритмы, способы </a:t>
                      </a:r>
                      <a:r>
                        <a:rPr lang="ru-RU" sz="2600" b="0" dirty="0" smtClean="0">
                          <a:solidFill>
                            <a:srgbClr val="7030A0"/>
                          </a:solidFill>
                          <a:effectLst/>
                        </a:rPr>
                        <a:t>действий, правила</a:t>
                      </a:r>
                      <a:endParaRPr lang="ru-RU" sz="2600" b="0" dirty="0">
                        <a:solidFill>
                          <a:srgbClr val="7030A0"/>
                        </a:solidFill>
                        <a:effectLst/>
                      </a:endParaRP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</a:rPr>
                        <a:t>А) Я не умею это делать.</a:t>
                      </a: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rgbClr val="000099"/>
                        </a:solidFill>
                        <a:effectLst/>
                      </a:endParaRP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</a:rPr>
                        <a:t>Б</a:t>
                      </a: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</a:rPr>
                        <a:t>) Я умею это делать.</a:t>
                      </a: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 dirty="0" smtClean="0">
                        <a:solidFill>
                          <a:srgbClr val="000099"/>
                        </a:solidFill>
                        <a:effectLst/>
                      </a:endParaRP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rgbClr val="000099"/>
                        </a:solidFill>
                        <a:effectLst/>
                      </a:endParaRPr>
                    </a:p>
                    <a:p>
                      <a:pPr marL="2057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</a:rPr>
                        <a:t>В</a:t>
                      </a: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</a:rPr>
                        <a:t>) Я умею это делать и могу объяснить, как надо </a:t>
                      </a:r>
                      <a:r>
                        <a:rPr lang="ru-RU" sz="2200" dirty="0" smtClean="0">
                          <a:solidFill>
                            <a:srgbClr val="000099"/>
                          </a:solidFill>
                          <a:effectLst/>
                        </a:rPr>
                        <a:t>действовать </a:t>
                      </a:r>
                      <a:r>
                        <a:rPr lang="ru-RU" sz="2200" dirty="0">
                          <a:solidFill>
                            <a:srgbClr val="000099"/>
                          </a:solidFill>
                          <a:effectLst/>
                        </a:rPr>
                        <a:t>своему однокласснику, который этого не умеет.</a:t>
                      </a:r>
                      <a:endParaRPr lang="ru-RU" sz="2200" dirty="0">
                        <a:solidFill>
                          <a:srgbClr val="0000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201" marR="802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11476840" y="6894403"/>
            <a:ext cx="215353" cy="52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975875" name="AutoShape 3"/>
          <p:cNvSpPr>
            <a:spLocks noChangeArrowheads="1"/>
          </p:cNvSpPr>
          <p:nvPr/>
        </p:nvSpPr>
        <p:spPr bwMode="gray">
          <a:xfrm>
            <a:off x="336026" y="922514"/>
            <a:ext cx="9809709" cy="952706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defRPr/>
            </a:pPr>
            <a:r>
              <a:rPr 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Формирующая оценка:</a:t>
            </a:r>
          </a:p>
          <a:p>
            <a:pPr algn="ctr">
              <a:defRPr/>
            </a:pPr>
            <a:r>
              <a:rPr 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некоторые приёмы и техники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89444" y="1923243"/>
            <a:ext cx="4065198" cy="5208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4251" tIns="52125" rIns="104251" bIns="52125">
            <a:spAutoFit/>
          </a:bodyPr>
          <a:lstStyle/>
          <a:p>
            <a:pPr marL="521252" indent="-521252" eaLnBrk="0" hangingPunct="0">
              <a:defRPr/>
            </a:pPr>
            <a:r>
              <a:rPr lang="ru-RU" sz="2700" b="1" dirty="0" smtClean="0"/>
              <a:t>10) Листы </a:t>
            </a:r>
            <a:r>
              <a:rPr lang="ru-RU" sz="2700" b="1" dirty="0"/>
              <a:t>самооценки </a:t>
            </a:r>
          </a:p>
        </p:txBody>
      </p:sp>
      <p:pic>
        <p:nvPicPr>
          <p:cNvPr id="146439" name="Picture 2"/>
          <p:cNvPicPr>
            <a:picLocks noChangeAspect="1" noChangeArrowheads="1"/>
          </p:cNvPicPr>
          <p:nvPr/>
        </p:nvPicPr>
        <p:blipFill>
          <a:blip r:embed="rId2" cstate="print"/>
          <a:srcRect l="2274" t="15379" r="66318" b="14752"/>
          <a:stretch>
            <a:fillRect/>
          </a:stretch>
        </p:blipFill>
        <p:spPr bwMode="auto">
          <a:xfrm>
            <a:off x="102032" y="2066119"/>
            <a:ext cx="4315974" cy="522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842645" y="2986711"/>
            <a:ext cx="5514730" cy="38537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2608" tIns="53357" rIns="102608" bIns="53357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0" hangingPunct="0">
              <a:lnSpc>
                <a:spcPct val="114000"/>
              </a:lnSpc>
              <a:spcAft>
                <a:spcPct val="20000"/>
              </a:spcAft>
              <a:defRPr/>
            </a:pPr>
            <a:r>
              <a:rPr lang="ru-RU" b="1" dirty="0" smtClean="0">
                <a:solidFill>
                  <a:srgbClr val="000099"/>
                </a:solidFill>
                <a:cs typeface="+mn-cs"/>
              </a:rPr>
              <a:t>ЛИСТ САМООЦЕНКИ</a:t>
            </a:r>
          </a:p>
          <a:p>
            <a:pPr marL="586408" indent="-586408" eaLnBrk="0" hangingPunct="0">
              <a:lnSpc>
                <a:spcPct val="85000"/>
              </a:lnSpc>
              <a:spcBef>
                <a:spcPts val="684"/>
              </a:spcBef>
              <a:spcAft>
                <a:spcPct val="20000"/>
              </a:spcAft>
              <a:buFontTx/>
              <a:buAutoNum type="arabicParenR"/>
              <a:defRPr/>
            </a:pPr>
            <a:r>
              <a:rPr lang="ru-RU" b="1" dirty="0" smtClean="0">
                <a:solidFill>
                  <a:srgbClr val="000099"/>
                </a:solidFill>
              </a:rPr>
              <a:t>Что понравилось/не понравилось</a:t>
            </a:r>
          </a:p>
          <a:p>
            <a:pPr marL="586408" indent="-586408" eaLnBrk="0" hangingPunct="0">
              <a:lnSpc>
                <a:spcPct val="85000"/>
              </a:lnSpc>
              <a:spcBef>
                <a:spcPts val="684"/>
              </a:spcBef>
              <a:spcAft>
                <a:spcPct val="20000"/>
              </a:spcAft>
              <a:buFontTx/>
              <a:buAutoNum type="arabicParenR"/>
              <a:defRPr/>
            </a:pPr>
            <a:r>
              <a:rPr lang="ru-RU" b="1" dirty="0" smtClean="0">
                <a:solidFill>
                  <a:srgbClr val="000099"/>
                </a:solidFill>
              </a:rPr>
              <a:t>Что было легко/трудно</a:t>
            </a:r>
          </a:p>
          <a:p>
            <a:pPr marL="586408" indent="-586408" eaLnBrk="0" hangingPunct="0">
              <a:lnSpc>
                <a:spcPct val="85000"/>
              </a:lnSpc>
              <a:spcBef>
                <a:spcPts val="684"/>
              </a:spcBef>
              <a:spcAft>
                <a:spcPct val="20000"/>
              </a:spcAft>
              <a:buFontTx/>
              <a:buAutoNum type="arabicParenR"/>
              <a:defRPr/>
            </a:pPr>
            <a:r>
              <a:rPr lang="ru-RU" b="1" dirty="0" smtClean="0">
                <a:solidFill>
                  <a:srgbClr val="000099"/>
                </a:solidFill>
              </a:rPr>
              <a:t>Что помогло/что помешало</a:t>
            </a:r>
          </a:p>
          <a:p>
            <a:pPr marL="586408" indent="-586408" eaLnBrk="0" hangingPunct="0">
              <a:lnSpc>
                <a:spcPct val="85000"/>
              </a:lnSpc>
              <a:spcBef>
                <a:spcPts val="684"/>
              </a:spcBef>
              <a:spcAft>
                <a:spcPct val="20000"/>
              </a:spcAft>
              <a:buFontTx/>
              <a:buAutoNum type="arabicParenR"/>
              <a:defRPr/>
            </a:pPr>
            <a:r>
              <a:rPr lang="ru-RU" b="1" dirty="0" smtClean="0">
                <a:solidFill>
                  <a:srgbClr val="000099"/>
                </a:solidFill>
              </a:rPr>
              <a:t>Что надо сделать иначе в другой раз</a:t>
            </a:r>
            <a:endParaRPr lang="ru-RU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11476840" y="7186704"/>
            <a:ext cx="210603" cy="52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041" y="2923375"/>
            <a:ext cx="10001320" cy="37606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104251" tIns="52125" rIns="104251" bIns="52125">
            <a:spAutoFit/>
          </a:bodyPr>
          <a:lstStyle/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3200" dirty="0">
                <a:solidFill>
                  <a:srgbClr val="000099"/>
                </a:solidFill>
              </a:rPr>
              <a:t>1) Выполнение этой работы мне понравилось/не</a:t>
            </a:r>
          </a:p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3200" dirty="0">
                <a:solidFill>
                  <a:srgbClr val="000099"/>
                </a:solidFill>
              </a:rPr>
              <a:t>понравилось потому, что ______________________</a:t>
            </a:r>
          </a:p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3200" dirty="0">
                <a:solidFill>
                  <a:srgbClr val="000099"/>
                </a:solidFill>
              </a:rPr>
              <a:t>2) Наиболее трудным мне показалось ___________</a:t>
            </a:r>
          </a:p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3200" dirty="0">
                <a:solidFill>
                  <a:srgbClr val="000099"/>
                </a:solidFill>
              </a:rPr>
              <a:t>3) Самым интересным было __________________</a:t>
            </a:r>
          </a:p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3200" dirty="0">
                <a:solidFill>
                  <a:srgbClr val="000099"/>
                </a:solidFill>
              </a:rPr>
              <a:t>4) Если бы я выполнял(а) эту работу еще раз, я бы по-другому _________________________________ </a:t>
            </a:r>
          </a:p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3200" dirty="0">
                <a:solidFill>
                  <a:srgbClr val="000099"/>
                </a:solidFill>
              </a:rPr>
              <a:t> 5) Я бы хотел(а) попросить своего учителя ______ </a:t>
            </a:r>
          </a:p>
        </p:txBody>
      </p:sp>
      <p:sp>
        <p:nvSpPr>
          <p:cNvPr id="147460" name="TextBox 4"/>
          <p:cNvSpPr txBox="1">
            <a:spLocks noChangeArrowheads="1"/>
          </p:cNvSpPr>
          <p:nvPr/>
        </p:nvSpPr>
        <p:spPr bwMode="auto">
          <a:xfrm>
            <a:off x="226496" y="4958581"/>
            <a:ext cx="303512" cy="59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51" tIns="52125" rIns="104251" bIns="52125">
            <a:spAutoFit/>
          </a:bodyPr>
          <a:lstStyle/>
          <a:p>
            <a:pPr eaLnBrk="0" hangingPunct="0"/>
            <a:r>
              <a:rPr lang="ru-RU" sz="32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289617" y="2139621"/>
            <a:ext cx="10088183" cy="5208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4251" tIns="52125" rIns="104251" bIns="52125">
            <a:spAutoFit/>
          </a:bodyPr>
          <a:lstStyle/>
          <a:p>
            <a:pPr marL="521252" indent="-521252" eaLnBrk="0" hangingPunct="0">
              <a:defRPr/>
            </a:pPr>
            <a:r>
              <a:rPr lang="ru-RU" sz="2700" b="1" dirty="0" smtClean="0"/>
              <a:t>10) Лист </a:t>
            </a:r>
            <a:r>
              <a:rPr lang="ru-RU" sz="2700" b="1" dirty="0"/>
              <a:t>самооценки (по результатам проверочной работы)  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gray">
          <a:xfrm>
            <a:off x="336026" y="922514"/>
            <a:ext cx="9809709" cy="1111490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defRPr/>
            </a:pPr>
            <a:r>
              <a:rPr 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Формирующая оценка:</a:t>
            </a:r>
          </a:p>
          <a:p>
            <a:pPr algn="ctr">
              <a:defRPr/>
            </a:pPr>
            <a:r>
              <a:rPr 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некоторые приёмы и техники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369976"/>
              </p:ext>
            </p:extLst>
          </p:nvPr>
        </p:nvGraphicFramePr>
        <p:xfrm>
          <a:off x="294139" y="1557651"/>
          <a:ext cx="9936704" cy="5796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6704"/>
              </a:tblGrid>
              <a:tr h="8733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</a:t>
                      </a:r>
                      <a:r>
                        <a:rPr lang="en-US" sz="2300" b="1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</a:t>
                      </a:r>
                      <a:r>
                        <a:rPr lang="ru-RU" sz="2300" b="1" i="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омплексный</a:t>
                      </a:r>
                      <a:r>
                        <a:rPr lang="ru-RU" sz="2300" b="1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подход </a:t>
                      </a:r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 оценке результатов образования</a:t>
                      </a:r>
                      <a:endParaRPr lang="en-US" sz="2300" b="0" i="0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(оценка предметных,  метапредметных и личностных результатов)</a:t>
                      </a:r>
                      <a:endParaRPr lang="ru-RU" sz="2300" b="0" i="0" dirty="0">
                        <a:solidFill>
                          <a:srgbClr val="002060"/>
                        </a:solidFill>
                      </a:endParaRPr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2253">
                <a:tc>
                  <a:txBody>
                    <a:bodyPr/>
                    <a:lstStyle/>
                    <a:p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</a:t>
                      </a:r>
                      <a:r>
                        <a:rPr lang="ru-RU" sz="2300" b="1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Оценка</a:t>
                      </a:r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успешности освоения содержания отдельных учебных предметов </a:t>
                      </a:r>
                      <a:r>
                        <a:rPr lang="ru-RU" sz="2300" b="1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основе  </a:t>
                      </a:r>
                      <a:r>
                        <a:rPr lang="ru-RU" sz="2300" b="1" i="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деятельностного</a:t>
                      </a:r>
                      <a:r>
                        <a:rPr lang="ru-RU" sz="2300" b="1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подхода</a:t>
                      </a:r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проявляющегося в способности к выполнению учебно-практических и учебно-познавательных задач</a:t>
                      </a:r>
                      <a:endParaRPr lang="ru-RU" sz="2300" b="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74197">
                <a:tc>
                  <a:txBody>
                    <a:bodyPr/>
                    <a:lstStyle/>
                    <a:p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</a:t>
                      </a:r>
                      <a:r>
                        <a:rPr lang="ru-RU" sz="2300" b="1" i="0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</a:t>
                      </a:r>
                      <a:r>
                        <a:rPr lang="ru-RU" sz="2300" b="1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ровневый подход </a:t>
                      </a:r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 разработке планируемых результатов, инструментария и представлению данных</a:t>
                      </a:r>
                      <a:endParaRPr lang="ru-RU" sz="2300" b="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9394">
                <a:tc>
                  <a:txBody>
                    <a:bodyPr/>
                    <a:lstStyle/>
                    <a:p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Использование </a:t>
                      </a:r>
                      <a:r>
                        <a:rPr lang="ru-RU" sz="2300" b="1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накопительной системы оценивания</a:t>
                      </a:r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характеризующей динамику индивидуальных образовательных достижений</a:t>
                      </a:r>
                      <a:endParaRPr lang="ru-RU" sz="2300" b="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7363">
                <a:tc>
                  <a:txBody>
                    <a:bodyPr/>
                    <a:lstStyle/>
                    <a:p>
                      <a:r>
                        <a:rPr lang="ru-RU" sz="2300" b="0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5.Использование наряду со стандартизированными письменными или устными работами таких методов оценки, как </a:t>
                      </a:r>
                      <a:r>
                        <a:rPr lang="ru-RU" sz="2300" b="1" i="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проекты, практические работы, творческие работы, самоанализ и самооценка, наблюдения </a:t>
                      </a:r>
                      <a:endParaRPr lang="ru-RU" sz="2300" b="0" i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6934" marR="106934" marT="50408" marB="504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922514"/>
            <a:ext cx="10693400" cy="628545"/>
          </a:xfrm>
          <a:prstGeom prst="rect">
            <a:avLst/>
          </a:prstGeom>
          <a:noFill/>
        </p:spPr>
        <p:txBody>
          <a:bodyPr wrap="square" lIns="104306" tIns="52153" rIns="104306" bIns="52153">
            <a:spAutoFit/>
          </a:bodyPr>
          <a:lstStyle/>
          <a:p>
            <a:pPr algn="ctr" eaLnBrk="0" hangingPunct="0">
              <a:defRPr/>
            </a:pPr>
            <a:r>
              <a:rPr lang="ru-RU" sz="3400" b="1" dirty="0">
                <a:solidFill>
                  <a:srgbClr val="002060"/>
                </a:solidFill>
                <a:ea typeface="ＭＳ Ｐゴシック" pitchFamily="34" charset="-128"/>
              </a:rPr>
              <a:t>Система оценивания: основные особенности </a:t>
            </a:r>
            <a:endParaRPr lang="en-US" sz="3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3"/>
          <p:cNvSpPr txBox="1">
            <a:spLocks noChangeArrowheads="1"/>
          </p:cNvSpPr>
          <p:nvPr/>
        </p:nvSpPr>
        <p:spPr bwMode="auto">
          <a:xfrm>
            <a:off x="11476840" y="7186704"/>
            <a:ext cx="210603" cy="52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51" tIns="52125" rIns="104251" bIns="52125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967" y="3066104"/>
            <a:ext cx="10273833" cy="33297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04251" tIns="52125" rIns="104251" bIns="52125">
            <a:spAutoFit/>
          </a:bodyPr>
          <a:lstStyle/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2700" dirty="0">
                <a:solidFill>
                  <a:srgbClr val="000099"/>
                </a:solidFill>
              </a:rPr>
              <a:t>1) Сегодня на уроке я научился(</a:t>
            </a:r>
            <a:r>
              <a:rPr lang="ru-RU" sz="2700" dirty="0" err="1">
                <a:solidFill>
                  <a:srgbClr val="000099"/>
                </a:solidFill>
              </a:rPr>
              <a:t>лась</a:t>
            </a:r>
            <a:r>
              <a:rPr lang="ru-RU" sz="2700" dirty="0">
                <a:solidFill>
                  <a:srgbClr val="000099"/>
                </a:solidFill>
              </a:rPr>
              <a:t>) </a:t>
            </a:r>
            <a:r>
              <a:rPr lang="ru-RU" sz="2700" i="1" dirty="0">
                <a:solidFill>
                  <a:srgbClr val="000099"/>
                </a:solidFill>
              </a:rPr>
              <a:t>ЧЕМУ?</a:t>
            </a:r>
            <a:r>
              <a:rPr lang="ru-RU" sz="2700" dirty="0">
                <a:solidFill>
                  <a:srgbClr val="000099"/>
                </a:solidFill>
              </a:rPr>
              <a:t> ____________ </a:t>
            </a:r>
          </a:p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2700" dirty="0">
                <a:solidFill>
                  <a:srgbClr val="000099"/>
                </a:solidFill>
              </a:rPr>
              <a:t>2) Самым неожиданным для меня сегодня стало </a:t>
            </a:r>
            <a:r>
              <a:rPr lang="ru-RU" sz="2700" i="1" dirty="0">
                <a:solidFill>
                  <a:srgbClr val="000099"/>
                </a:solidFill>
              </a:rPr>
              <a:t>ЧТО?</a:t>
            </a:r>
            <a:r>
              <a:rPr lang="ru-RU" sz="2700" dirty="0">
                <a:solidFill>
                  <a:srgbClr val="000099"/>
                </a:solidFill>
              </a:rPr>
              <a:t> ____</a:t>
            </a:r>
          </a:p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2700" dirty="0">
                <a:solidFill>
                  <a:srgbClr val="000099"/>
                </a:solidFill>
              </a:rPr>
              <a:t>3) Сегодня на уроке я узнал(а) </a:t>
            </a:r>
            <a:r>
              <a:rPr lang="ru-RU" sz="2700" i="1" dirty="0">
                <a:solidFill>
                  <a:srgbClr val="000099"/>
                </a:solidFill>
              </a:rPr>
              <a:t>ЧТО?</a:t>
            </a:r>
            <a:r>
              <a:rPr lang="ru-RU" sz="2700" dirty="0">
                <a:solidFill>
                  <a:srgbClr val="000099"/>
                </a:solidFill>
              </a:rPr>
              <a:t> ___________________</a:t>
            </a:r>
          </a:p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2700" dirty="0">
                <a:solidFill>
                  <a:srgbClr val="000099"/>
                </a:solidFill>
              </a:rPr>
              <a:t>4) Сегодня на уроке я мог(ла) бы лучше сделать </a:t>
            </a:r>
            <a:r>
              <a:rPr lang="ru-RU" sz="2700" i="1" dirty="0">
                <a:solidFill>
                  <a:srgbClr val="000099"/>
                </a:solidFill>
              </a:rPr>
              <a:t>ЧТО?</a:t>
            </a:r>
            <a:r>
              <a:rPr lang="ru-RU" sz="2700" dirty="0">
                <a:solidFill>
                  <a:srgbClr val="000099"/>
                </a:solidFill>
              </a:rPr>
              <a:t> ____</a:t>
            </a:r>
          </a:p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2700" dirty="0">
                <a:solidFill>
                  <a:srgbClr val="000099"/>
                </a:solidFill>
              </a:rPr>
              <a:t>5) Осталось непонятным </a:t>
            </a:r>
            <a:r>
              <a:rPr lang="ru-RU" sz="2700" i="1" dirty="0">
                <a:solidFill>
                  <a:srgbClr val="000099"/>
                </a:solidFill>
              </a:rPr>
              <a:t>ЧТО?</a:t>
            </a:r>
            <a:r>
              <a:rPr lang="ru-RU" sz="2700" dirty="0">
                <a:solidFill>
                  <a:srgbClr val="000099"/>
                </a:solidFill>
              </a:rPr>
              <a:t> ________________________</a:t>
            </a:r>
          </a:p>
          <a:p>
            <a:pPr eaLnBrk="0" hangingPunct="0">
              <a:lnSpc>
                <a:spcPct val="80000"/>
              </a:lnSpc>
              <a:spcBef>
                <a:spcPts val="684"/>
              </a:spcBef>
              <a:spcAft>
                <a:spcPts val="684"/>
              </a:spcAft>
              <a:defRPr/>
            </a:pPr>
            <a:r>
              <a:rPr lang="ru-RU" sz="2700" dirty="0">
                <a:solidFill>
                  <a:srgbClr val="000099"/>
                </a:solidFill>
              </a:rPr>
              <a:t>6) Сегодня на уроке я был(а) </a:t>
            </a:r>
            <a:r>
              <a:rPr lang="ru-RU" sz="2700" i="1" dirty="0">
                <a:solidFill>
                  <a:srgbClr val="000099"/>
                </a:solidFill>
              </a:rPr>
              <a:t>КАКИМ УЧЕНИКОМ? КАКОЙ УЧЕНИЦЕЙ? </a:t>
            </a:r>
            <a:r>
              <a:rPr lang="ru-RU" sz="2700" dirty="0">
                <a:solidFill>
                  <a:srgbClr val="000099"/>
                </a:solidFill>
              </a:rPr>
              <a:t>_______________________________________</a:t>
            </a:r>
            <a:endParaRPr lang="ru-RU" sz="2700" i="1" dirty="0">
              <a:solidFill>
                <a:srgbClr val="000099"/>
              </a:solidFill>
            </a:endParaRPr>
          </a:p>
        </p:txBody>
      </p:sp>
      <p:sp>
        <p:nvSpPr>
          <p:cNvPr id="148484" name="TextBox 4"/>
          <p:cNvSpPr txBox="1">
            <a:spLocks noChangeArrowheads="1"/>
          </p:cNvSpPr>
          <p:nvPr/>
        </p:nvSpPr>
        <p:spPr bwMode="auto">
          <a:xfrm>
            <a:off x="226496" y="4958581"/>
            <a:ext cx="303512" cy="59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51" tIns="52125" rIns="104251" bIns="52125">
            <a:spAutoFit/>
          </a:bodyPr>
          <a:lstStyle/>
          <a:p>
            <a:pPr eaLnBrk="0" hangingPunct="0"/>
            <a:r>
              <a:rPr lang="ru-RU" sz="32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617" y="2272184"/>
            <a:ext cx="10088183" cy="5208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4251" tIns="52125" rIns="104251" bIns="52125">
            <a:spAutoFit/>
          </a:bodyPr>
          <a:lstStyle/>
          <a:p>
            <a:pPr marL="521252" indent="-521252" eaLnBrk="0" hangingPunct="0">
              <a:defRPr/>
            </a:pPr>
            <a:r>
              <a:rPr lang="ru-RU" sz="2700" b="1" dirty="0" smtClean="0"/>
              <a:t>10) Лист </a:t>
            </a:r>
            <a:r>
              <a:rPr lang="ru-RU" sz="2700" b="1" dirty="0"/>
              <a:t>самооценки (по результатам урока)  </a:t>
            </a: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gray">
          <a:xfrm>
            <a:off x="336026" y="922517"/>
            <a:ext cx="9809709" cy="1270275"/>
          </a:xfrm>
          <a:prstGeom prst="roundRect">
            <a:avLst>
              <a:gd name="adj" fmla="val 49106"/>
            </a:avLst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51" tIns="52125" rIns="104251" bIns="52125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Формирующая оценка: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некоторые приёмы и техники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6797536"/>
            <a:ext cx="10693400" cy="763729"/>
          </a:xfrm>
          <a:prstGeom prst="rect">
            <a:avLst/>
          </a:prstGeom>
          <a:solidFill>
            <a:schemeClr val="bg2">
              <a:lumMod val="90000"/>
              <a:alpha val="45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4100" cap="small" dirty="0" smtClean="0"/>
              <a:t> </a:t>
            </a:r>
            <a:endParaRPr lang="ru-RU" sz="37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4132" y="6876975"/>
            <a:ext cx="10459268" cy="509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75000"/>
              </a:lnSpc>
              <a:defRPr/>
            </a:pPr>
            <a:r>
              <a:rPr lang="ru-RU" sz="3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Чем владеет успешный ученик?</a:t>
            </a:r>
            <a:endParaRPr lang="ru-RU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N12_01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80" y="972319"/>
            <a:ext cx="741682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4132" y="3128256"/>
            <a:ext cx="10081120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defRPr/>
            </a:pP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90000"/>
              </a:lnSpc>
              <a:defRPr/>
            </a:pP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90000"/>
              </a:lnSpc>
              <a:defRPr/>
            </a:pP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90000"/>
              </a:lnSpc>
              <a:defRPr/>
            </a:pP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90000"/>
              </a:lnSpc>
              <a:defRPr/>
            </a:pP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90000"/>
              </a:lnSpc>
              <a:defRPr/>
            </a:pP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90000"/>
              </a:lnSpc>
              <a:defRPr/>
            </a:pP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3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Что </a:t>
            </a:r>
            <a:r>
              <a:rPr lang="ru-RU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значит для учителя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работать на конечный результат</a:t>
            </a:r>
            <a:r>
              <a:rPr lang="en-US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7430099" y="2745627"/>
            <a:ext cx="130515" cy="42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33" tIns="52116" rIns="104233" bIns="52116">
            <a:spAutoFit/>
          </a:bodyPr>
          <a:lstStyle/>
          <a:p>
            <a:endParaRPr lang="ru-RU" b="1"/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gray">
          <a:xfrm>
            <a:off x="0" y="937552"/>
            <a:ext cx="10693400" cy="6285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33" tIns="52116" rIns="104233" bIns="52116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Текущая оценка, портфолио</a:t>
            </a:r>
            <a:endParaRPr lang="ru-RU" alt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714755" y="5686702"/>
            <a:ext cx="210566" cy="42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33" tIns="52116" rIns="104233" bIns="521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b="1"/>
          </a:p>
        </p:txBody>
      </p:sp>
      <p:sp>
        <p:nvSpPr>
          <p:cNvPr id="40" name="AutoShape 8"/>
          <p:cNvSpPr>
            <a:spLocks noChangeArrowheads="1"/>
          </p:cNvSpPr>
          <p:nvPr/>
        </p:nvSpPr>
        <p:spPr bwMode="auto">
          <a:xfrm>
            <a:off x="294144" y="1707139"/>
            <a:ext cx="3980991" cy="1151186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3200" b="1" dirty="0" smtClean="0"/>
              <a:t>Формирующая</a:t>
            </a:r>
          </a:p>
          <a:p>
            <a:pPr algn="ctr" eaLnBrk="1" hangingPunct="1"/>
            <a:r>
              <a:rPr lang="ru-RU" sz="3200" b="1" dirty="0" smtClean="0"/>
              <a:t>оценка</a:t>
            </a:r>
            <a:endParaRPr lang="ru-RU" sz="3200" b="1" dirty="0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1274738" y="3398310"/>
            <a:ext cx="4143404" cy="1151186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3200" b="1" dirty="0" smtClean="0"/>
              <a:t>Диагностическая</a:t>
            </a:r>
          </a:p>
          <a:p>
            <a:pPr algn="ctr" eaLnBrk="1" hangingPunct="1"/>
            <a:r>
              <a:rPr lang="ru-RU" sz="3200" b="1" dirty="0" smtClean="0"/>
              <a:t>оценка</a:t>
            </a:r>
            <a:endParaRPr lang="ru-RU" sz="3200" b="1" dirty="0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16732" y="6931084"/>
            <a:ext cx="10609785" cy="541284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3700" b="1" dirty="0" smtClean="0"/>
              <a:t>Оценочная самостоятельность школьников</a:t>
            </a:r>
            <a:endParaRPr lang="ru-RU" sz="3700" b="1" dirty="0"/>
          </a:p>
        </p:txBody>
      </p:sp>
      <p:sp>
        <p:nvSpPr>
          <p:cNvPr id="46" name="AutoShape 8"/>
          <p:cNvSpPr>
            <a:spLocks noChangeArrowheads="1"/>
          </p:cNvSpPr>
          <p:nvPr/>
        </p:nvSpPr>
        <p:spPr bwMode="auto">
          <a:xfrm>
            <a:off x="346040" y="5209391"/>
            <a:ext cx="3929090" cy="1121956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3200" b="1" dirty="0" smtClean="0"/>
              <a:t>Портфолио</a:t>
            </a:r>
            <a:endParaRPr lang="ru-RU" sz="3200" b="1" dirty="0"/>
          </a:p>
        </p:txBody>
      </p:sp>
      <p:pic>
        <p:nvPicPr>
          <p:cNvPr id="22529" name="Picture 1" descr="F:\!!!\Практика образования_2014\_MiniObl\Rus_c\RusTetr_3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585" y="2945791"/>
            <a:ext cx="1102953" cy="141921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530" name="Picture 2" descr="F:\!!!\Практика образования_2014\_MiniObl\Rus_c\RusTetr_3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4837" y="2560763"/>
            <a:ext cx="1101634" cy="141921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531" name="Picture 3" descr="F:\!!!\Практика образования_2014\_MiniObl\Rus_c\RusTetr_3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1807" y="2036021"/>
            <a:ext cx="1102953" cy="141921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532" name="Picture 4" descr="F:\!!!\Практика образования_2014\_MiniObl\Rus_c\RusTetr_3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73213" y="1532633"/>
            <a:ext cx="1165893" cy="150019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533" name="Picture 5" descr="F:\!!!\Практика образования_2014\_MiniObl\Rus_c\Rus2_PrRab_Tetr1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79170" y="4365002"/>
            <a:ext cx="1214446" cy="16887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534" name="Picture 6" descr="F:\!!!\Практика образования_2014\_MiniObl\Rus_c\Rus2_PrRab_Tetr2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97761" y="5065655"/>
            <a:ext cx="1088632" cy="15894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535" name="Picture 7" descr="F:\!!!\Практика образования_2014\_MiniObl\Rus_c\Rus2_PrRab_Tetr2-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4612" y="4727176"/>
            <a:ext cx="1181579" cy="164307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536" name="Picture 8" descr="F:\!!!\Практика образования_2014\_MiniObl\Мини-обложки_jpeg\Rus_c\NEW_Azbuk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90333" y="1399322"/>
            <a:ext cx="1100138" cy="156051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537" name="Picture 9" descr="F:\!!!\Практика образования_2014\_MiniObl\Мини-обложки_jpeg\Rus_c\NEW_RusJaz_1k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2925" y="1730473"/>
            <a:ext cx="1105072" cy="144356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538" name="Picture 10" descr="F:\!!!\Практика образования_2014\_MiniObl\Мини-обложки_jpeg\Rus_c\Rus_Jaz_2kl_1_Siste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97761" y="2107279"/>
            <a:ext cx="1088632" cy="140845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" descr="D:\Занков общая\!_Учебники\_MiniObl\Mat_c\Mat4_2.t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907634">
            <a:off x="8718436" y="4492405"/>
            <a:ext cx="1309554" cy="1795362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 descr="D:\Занков общая\!_Учебники\_MiniObl\Mat_c\Mat_2kl_2.t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0634" y="5065655"/>
            <a:ext cx="1299901" cy="1670508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6871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7199480" y="3542593"/>
            <a:ext cx="210566" cy="42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33" tIns="52116" rIns="104233" bIns="52116">
            <a:spAutoFit/>
          </a:bodyPr>
          <a:lstStyle/>
          <a:p>
            <a:endParaRPr lang="ru-RU" b="1"/>
          </a:p>
        </p:txBody>
      </p:sp>
      <p:sp>
        <p:nvSpPr>
          <p:cNvPr id="43" name="AutoShape 8"/>
          <p:cNvSpPr>
            <a:spLocks noChangeArrowheads="1"/>
          </p:cNvSpPr>
          <p:nvPr/>
        </p:nvSpPr>
        <p:spPr bwMode="auto">
          <a:xfrm>
            <a:off x="4715132" y="3439763"/>
            <a:ext cx="2965791" cy="2269694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2400" b="1" dirty="0" smtClean="0"/>
              <a:t>Письменные</a:t>
            </a:r>
          </a:p>
          <a:p>
            <a:pPr algn="ctr" eaLnBrk="1" hangingPunct="1"/>
            <a:r>
              <a:rPr lang="ru-RU" sz="2400" b="1" dirty="0" smtClean="0"/>
              <a:t>или</a:t>
            </a:r>
          </a:p>
          <a:p>
            <a:pPr algn="ctr" eaLnBrk="1" hangingPunct="1"/>
            <a:r>
              <a:rPr lang="ru-RU" sz="2400" b="1" dirty="0" smtClean="0"/>
              <a:t>письменные</a:t>
            </a:r>
          </a:p>
          <a:p>
            <a:pPr algn="ctr" eaLnBrk="1" hangingPunct="1"/>
            <a:r>
              <a:rPr lang="ru-RU" sz="2400" b="1" dirty="0" smtClean="0"/>
              <a:t>с устной</a:t>
            </a:r>
          </a:p>
          <a:p>
            <a:pPr algn="ctr" eaLnBrk="1" hangingPunct="1"/>
            <a:r>
              <a:rPr lang="ru-RU" sz="2400" b="1" dirty="0" smtClean="0"/>
              <a:t>частью</a:t>
            </a:r>
            <a:endParaRPr lang="ru-RU" sz="1800" b="1" dirty="0" smtClean="0"/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gray">
          <a:xfrm>
            <a:off x="0" y="1116335"/>
            <a:ext cx="10693400" cy="897122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33" tIns="52116" rIns="104233" bIns="52116" anchor="ctr"/>
          <a:lstStyle/>
          <a:p>
            <a:pPr algn="ctr" eaLnBrk="1" hangingPunct="1">
              <a:lnSpc>
                <a:spcPct val="80000"/>
              </a:lnSpc>
              <a:defRPr/>
            </a:pPr>
            <a:endParaRPr lang="ru-RU" altLang="ru-RU" sz="32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Рубежный контроль и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итоговая оценка: инструментарий</a:t>
            </a:r>
            <a:endParaRPr lang="ru-RU" alt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714755" y="5686702"/>
            <a:ext cx="210566" cy="42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33" tIns="52116" rIns="104233" bIns="521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b="1"/>
          </a:p>
        </p:txBody>
      </p:sp>
      <p:pic>
        <p:nvPicPr>
          <p:cNvPr id="1031" name="Picture 7" descr="http://miet.ru/upload/iblock/371/fcmy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89" y="4167095"/>
            <a:ext cx="2484176" cy="1828114"/>
          </a:xfrm>
          <a:prstGeom prst="rect">
            <a:avLst/>
          </a:prstGeom>
          <a:noFill/>
        </p:spPr>
      </p:pic>
      <p:pic>
        <p:nvPicPr>
          <p:cNvPr id="1039" name="Picture 15" descr="http://im4-tub-ru.yandex.net/i?id=322280871-42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602" y="3061320"/>
            <a:ext cx="1305245" cy="1290816"/>
          </a:xfrm>
          <a:prstGeom prst="rect">
            <a:avLst/>
          </a:prstGeom>
          <a:noFill/>
        </p:spPr>
      </p:pic>
      <p:sp>
        <p:nvSpPr>
          <p:cNvPr id="40" name="AutoShape 8"/>
          <p:cNvSpPr>
            <a:spLocks noChangeArrowheads="1"/>
          </p:cNvSpPr>
          <p:nvPr/>
        </p:nvSpPr>
        <p:spPr bwMode="auto">
          <a:xfrm>
            <a:off x="294140" y="1961965"/>
            <a:ext cx="3397451" cy="1151186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3200" b="1" dirty="0" smtClean="0"/>
              <a:t>Накопленная</a:t>
            </a:r>
          </a:p>
          <a:p>
            <a:pPr algn="ctr" eaLnBrk="1" hangingPunct="1"/>
            <a:r>
              <a:rPr lang="ru-RU" sz="3200" b="1" dirty="0" smtClean="0"/>
              <a:t>оценка</a:t>
            </a:r>
            <a:endParaRPr lang="ru-RU" sz="3200" b="1" dirty="0"/>
          </a:p>
        </p:txBody>
      </p:sp>
      <p:sp>
        <p:nvSpPr>
          <p:cNvPr id="41" name="AutoShape 8"/>
          <p:cNvSpPr>
            <a:spLocks noChangeArrowheads="1"/>
          </p:cNvSpPr>
          <p:nvPr/>
        </p:nvSpPr>
        <p:spPr bwMode="auto">
          <a:xfrm>
            <a:off x="4632320" y="1969773"/>
            <a:ext cx="2949344" cy="1151186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3200" b="1" dirty="0" smtClean="0"/>
              <a:t>Итоговые</a:t>
            </a:r>
          </a:p>
          <a:p>
            <a:pPr algn="ctr" eaLnBrk="1" hangingPunct="1"/>
            <a:r>
              <a:rPr lang="ru-RU" sz="3200" b="1" dirty="0" smtClean="0"/>
              <a:t>работы</a:t>
            </a:r>
            <a:endParaRPr lang="ru-RU" sz="3200" b="1" dirty="0"/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3775064" y="2188104"/>
            <a:ext cx="757884" cy="714529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5400" b="1" dirty="0" smtClean="0"/>
              <a:t>+</a:t>
            </a:r>
            <a:endParaRPr lang="ru-RU" sz="5400" b="1" dirty="0"/>
          </a:p>
        </p:txBody>
      </p:sp>
      <p:sp>
        <p:nvSpPr>
          <p:cNvPr id="45" name="AutoShape 8"/>
          <p:cNvSpPr>
            <a:spLocks noChangeArrowheads="1"/>
          </p:cNvSpPr>
          <p:nvPr/>
        </p:nvSpPr>
        <p:spPr bwMode="auto">
          <a:xfrm>
            <a:off x="4733593" y="5901015"/>
            <a:ext cx="2947327" cy="1022888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2400" b="1" dirty="0" smtClean="0"/>
              <a:t>Творческие</a:t>
            </a:r>
            <a:endParaRPr lang="ru-RU" sz="1800" b="1" dirty="0" smtClean="0"/>
          </a:p>
        </p:txBody>
      </p:sp>
      <p:pic>
        <p:nvPicPr>
          <p:cNvPr id="1045" name="Picture 21" descr="http://im8-tub-ru.yandex.net/i?id=40229527-21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0684" y="5066515"/>
            <a:ext cx="1512012" cy="1069138"/>
          </a:xfrm>
          <a:prstGeom prst="rect">
            <a:avLst/>
          </a:prstGeom>
          <a:noFill/>
        </p:spPr>
      </p:pic>
      <p:pic>
        <p:nvPicPr>
          <p:cNvPr id="1047" name="Picture 23" descr="http://skyclipart.ru/uploads/posts/2011-09/1315812289_2011-09-12_112220.jpg"/>
          <p:cNvPicPr>
            <a:picLocks noChangeAspect="1" noChangeArrowheads="1"/>
          </p:cNvPicPr>
          <p:nvPr/>
        </p:nvPicPr>
        <p:blipFill>
          <a:blip r:embed="rId8" cstate="print"/>
          <a:srcRect t="42815"/>
          <a:stretch>
            <a:fillRect/>
          </a:stretch>
        </p:blipFill>
        <p:spPr bwMode="auto">
          <a:xfrm>
            <a:off x="988987" y="6138085"/>
            <a:ext cx="2033869" cy="910092"/>
          </a:xfrm>
          <a:prstGeom prst="rect">
            <a:avLst/>
          </a:prstGeom>
          <a:noFill/>
        </p:spPr>
      </p:pic>
      <p:pic>
        <p:nvPicPr>
          <p:cNvPr id="20" name="Picture 4" descr="C:\Users\О.Логинова\AppData\Local\Microsoft\Windows\Temporary Internet Files\Content.IE5\KKH0NK4K\MC900432665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08" y="3339949"/>
            <a:ext cx="1604010" cy="151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7704880" y="2194297"/>
            <a:ext cx="757884" cy="714529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5400" b="1" dirty="0" smtClean="0"/>
              <a:t>+</a:t>
            </a:r>
            <a:endParaRPr lang="ru-RU" sz="5400" b="1" dirty="0"/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8511316" y="2010067"/>
            <a:ext cx="1978920" cy="4556647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3200" b="1" dirty="0" smtClean="0"/>
              <a:t>Внешняя</a:t>
            </a:r>
          </a:p>
          <a:p>
            <a:pPr algn="ctr" eaLnBrk="1" hangingPunct="1"/>
            <a:r>
              <a:rPr lang="ru-RU" sz="3200" b="1" dirty="0" smtClean="0"/>
              <a:t>оценка:</a:t>
            </a:r>
          </a:p>
          <a:p>
            <a:pPr algn="ctr" eaLnBrk="1" hangingPunct="1"/>
            <a:endParaRPr lang="ru-RU" sz="3200" b="1" dirty="0"/>
          </a:p>
          <a:p>
            <a:pPr algn="ctr" eaLnBrk="1" hangingPunct="1"/>
            <a:r>
              <a:rPr lang="ru-RU" b="1" i="1" dirty="0"/>
              <a:t>НШ – нет</a:t>
            </a:r>
          </a:p>
          <a:p>
            <a:pPr algn="ctr" eaLnBrk="1" hangingPunct="1"/>
            <a:endParaRPr lang="ru-RU" sz="3200" b="1" dirty="0" smtClean="0"/>
          </a:p>
          <a:p>
            <a:pPr algn="ctr" eaLnBrk="1" hangingPunct="1"/>
            <a:r>
              <a:rPr lang="ru-RU" b="1" i="1" dirty="0" smtClean="0"/>
              <a:t>ОШ </a:t>
            </a:r>
            <a:r>
              <a:rPr lang="ru-RU" b="1" i="1" dirty="0"/>
              <a:t>– </a:t>
            </a:r>
            <a:r>
              <a:rPr lang="ru-RU" b="1" i="1" dirty="0" smtClean="0"/>
              <a:t>ОГЭ</a:t>
            </a:r>
          </a:p>
          <a:p>
            <a:pPr algn="ctr" eaLnBrk="1" hangingPunct="1"/>
            <a:endParaRPr lang="ru-RU" b="1" dirty="0"/>
          </a:p>
          <a:p>
            <a:pPr eaLnBrk="1" hangingPunct="1"/>
            <a:r>
              <a:rPr lang="ru-RU" b="1" i="1" dirty="0" smtClean="0"/>
              <a:t>      СШ – ЕГЭ</a:t>
            </a:r>
          </a:p>
          <a:p>
            <a:pPr eaLnBrk="1" hangingPunct="1"/>
            <a:endParaRPr lang="ru-RU" b="1" i="1" dirty="0"/>
          </a:p>
          <a:p>
            <a:pPr eaLnBrk="1" hangingPunct="1"/>
            <a:endParaRPr lang="ru-RU" b="1" i="1" dirty="0" smtClean="0"/>
          </a:p>
          <a:p>
            <a:pPr eaLnBrk="1" hangingPunct="1"/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251948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A843D-F297-4996-8B08-CC033ADBF844}" type="slidenum">
              <a:rPr lang="ru-RU"/>
              <a:pPr>
                <a:defRPr/>
              </a:pPr>
              <a:t>44</a:t>
            </a:fld>
            <a:endParaRPr lang="ru-RU"/>
          </a:p>
        </p:txBody>
      </p:sp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336026" y="6876902"/>
            <a:ext cx="1180730" cy="43090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1 класс</a:t>
            </a: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1600297" y="6876902"/>
            <a:ext cx="1180730" cy="43090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2 класс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2905412" y="6876902"/>
            <a:ext cx="1180730" cy="43090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3 класс</a:t>
            </a: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8840621" y="6836644"/>
            <a:ext cx="1433213" cy="43090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11 класс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7506940" y="6804967"/>
            <a:ext cx="1180730" cy="43090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/>
              <a:t> </a:t>
            </a:r>
            <a:r>
              <a:rPr lang="ru-RU" b="1" dirty="0"/>
              <a:t>…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4210526" y="6876902"/>
            <a:ext cx="1433213" cy="43090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4 класс</a:t>
            </a:r>
          </a:p>
        </p:txBody>
      </p:sp>
      <p:sp>
        <p:nvSpPr>
          <p:cNvPr id="202760" name="AutoShape 8"/>
          <p:cNvSpPr>
            <a:spLocks noChangeArrowheads="1"/>
          </p:cNvSpPr>
          <p:nvPr/>
        </p:nvSpPr>
        <p:spPr bwMode="auto">
          <a:xfrm>
            <a:off x="5725425" y="4892073"/>
            <a:ext cx="1621540" cy="266919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2590" tIns="53347" rIns="102590" bIns="53347" anchor="ctr"/>
          <a:lstStyle/>
          <a:p>
            <a:pPr algn="ctr"/>
            <a:r>
              <a:rPr lang="ru-RU" sz="1800" b="1" dirty="0" smtClean="0"/>
              <a:t>ИТОГОВЫЕ</a:t>
            </a:r>
            <a:endParaRPr lang="ru-RU" sz="1800" b="1" dirty="0"/>
          </a:p>
          <a:p>
            <a:pPr algn="ctr"/>
            <a:endParaRPr lang="ru-RU" sz="900" b="1" dirty="0"/>
          </a:p>
          <a:p>
            <a:pPr algn="ctr"/>
            <a:r>
              <a:rPr lang="ru-RU" sz="1800" b="1" dirty="0"/>
              <a:t>ПР</a:t>
            </a:r>
          </a:p>
          <a:p>
            <a:pPr algn="ctr"/>
            <a:r>
              <a:rPr lang="ru-RU" sz="1800" b="1" dirty="0" smtClean="0"/>
              <a:t>(предметные</a:t>
            </a:r>
            <a:r>
              <a:rPr lang="ru-RU" sz="1800" b="1" dirty="0"/>
              <a:t>)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052632" y="6638860"/>
            <a:ext cx="42699" cy="19778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62" name="Rectangle 10"/>
          <p:cNvSpPr>
            <a:spLocks noChangeArrowheads="1"/>
          </p:cNvSpPr>
          <p:nvPr/>
        </p:nvSpPr>
        <p:spPr bwMode="auto">
          <a:xfrm>
            <a:off x="1388662" y="6598602"/>
            <a:ext cx="85399" cy="23804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63" name="Rectangle 11"/>
          <p:cNvSpPr>
            <a:spLocks noChangeArrowheads="1"/>
          </p:cNvSpPr>
          <p:nvPr/>
        </p:nvSpPr>
        <p:spPr bwMode="auto">
          <a:xfrm>
            <a:off x="1767386" y="6519840"/>
            <a:ext cx="85399" cy="31680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64" name="Rectangle 12"/>
          <p:cNvSpPr>
            <a:spLocks noChangeArrowheads="1"/>
          </p:cNvSpPr>
          <p:nvPr/>
        </p:nvSpPr>
        <p:spPr bwMode="auto">
          <a:xfrm>
            <a:off x="2272353" y="6400820"/>
            <a:ext cx="85399" cy="43582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65" name="Rectangle 13"/>
          <p:cNvSpPr>
            <a:spLocks noChangeArrowheads="1"/>
          </p:cNvSpPr>
          <p:nvPr/>
        </p:nvSpPr>
        <p:spPr bwMode="auto">
          <a:xfrm>
            <a:off x="2610229" y="6322061"/>
            <a:ext cx="128099" cy="516337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2019870" y="6479582"/>
            <a:ext cx="85399" cy="357060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3284137" y="6201286"/>
            <a:ext cx="126242" cy="63535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2946255" y="6241545"/>
            <a:ext cx="126242" cy="595099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15345" y="6122525"/>
            <a:ext cx="168940" cy="714119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3577462" y="6162785"/>
            <a:ext cx="126242" cy="67386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4251375" y="6043765"/>
            <a:ext cx="168941" cy="79288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4630094" y="5924745"/>
            <a:ext cx="209784" cy="911902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967976" y="5765463"/>
            <a:ext cx="209784" cy="1071179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346700" y="5646443"/>
            <a:ext cx="252483" cy="1190199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75" name="Text Box 23"/>
          <p:cNvSpPr txBox="1">
            <a:spLocks noChangeArrowheads="1"/>
          </p:cNvSpPr>
          <p:nvPr/>
        </p:nvSpPr>
        <p:spPr bwMode="auto">
          <a:xfrm>
            <a:off x="293329" y="4892068"/>
            <a:ext cx="4422166" cy="430901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FF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/>
              <a:t>Тематические результаты</a:t>
            </a:r>
          </a:p>
        </p:txBody>
      </p:sp>
      <p:sp>
        <p:nvSpPr>
          <p:cNvPr id="202776" name="Text Box 24"/>
          <p:cNvSpPr txBox="1">
            <a:spLocks noChangeArrowheads="1"/>
          </p:cNvSpPr>
          <p:nvPr/>
        </p:nvSpPr>
        <p:spPr bwMode="auto">
          <a:xfrm>
            <a:off x="293331" y="5329643"/>
            <a:ext cx="2105263" cy="60025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/>
              <a:t>Формирующая (текущая) оценка</a:t>
            </a:r>
          </a:p>
        </p:txBody>
      </p:sp>
      <p:sp>
        <p:nvSpPr>
          <p:cNvPr id="202777" name="Line 25"/>
          <p:cNvSpPr>
            <a:spLocks noChangeShapeType="1"/>
          </p:cNvSpPr>
          <p:nvPr/>
        </p:nvSpPr>
        <p:spPr bwMode="auto">
          <a:xfrm flipH="1">
            <a:off x="504966" y="5924740"/>
            <a:ext cx="126242" cy="8733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78" name="Line 26"/>
          <p:cNvSpPr>
            <a:spLocks noChangeShapeType="1"/>
          </p:cNvSpPr>
          <p:nvPr/>
        </p:nvSpPr>
        <p:spPr bwMode="auto">
          <a:xfrm>
            <a:off x="714751" y="5924740"/>
            <a:ext cx="168940" cy="8733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79" name="Line 27"/>
          <p:cNvSpPr>
            <a:spLocks noChangeShapeType="1"/>
          </p:cNvSpPr>
          <p:nvPr/>
        </p:nvSpPr>
        <p:spPr bwMode="auto">
          <a:xfrm>
            <a:off x="673908" y="5924740"/>
            <a:ext cx="0" cy="8733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80" name="Line 28"/>
          <p:cNvSpPr>
            <a:spLocks noChangeShapeType="1"/>
          </p:cNvSpPr>
          <p:nvPr/>
        </p:nvSpPr>
        <p:spPr bwMode="auto">
          <a:xfrm flipH="1">
            <a:off x="1178874" y="5963252"/>
            <a:ext cx="83542" cy="8348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81" name="Line 29"/>
          <p:cNvSpPr>
            <a:spLocks noChangeShapeType="1"/>
          </p:cNvSpPr>
          <p:nvPr/>
        </p:nvSpPr>
        <p:spPr bwMode="auto">
          <a:xfrm flipH="1">
            <a:off x="1641141" y="5924740"/>
            <a:ext cx="252483" cy="8733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82" name="Line 30"/>
          <p:cNvSpPr>
            <a:spLocks noChangeShapeType="1"/>
          </p:cNvSpPr>
          <p:nvPr/>
        </p:nvSpPr>
        <p:spPr bwMode="auto">
          <a:xfrm>
            <a:off x="1262418" y="5884488"/>
            <a:ext cx="42700" cy="9136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83" name="Line 31"/>
          <p:cNvSpPr>
            <a:spLocks noChangeShapeType="1"/>
          </p:cNvSpPr>
          <p:nvPr/>
        </p:nvSpPr>
        <p:spPr bwMode="auto">
          <a:xfrm>
            <a:off x="1936323" y="5924740"/>
            <a:ext cx="0" cy="8733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84" name="Line 32"/>
          <p:cNvSpPr>
            <a:spLocks noChangeShapeType="1"/>
          </p:cNvSpPr>
          <p:nvPr/>
        </p:nvSpPr>
        <p:spPr bwMode="auto">
          <a:xfrm>
            <a:off x="1936328" y="5924740"/>
            <a:ext cx="209783" cy="8331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85" name="Line 33"/>
          <p:cNvSpPr>
            <a:spLocks noChangeShapeType="1"/>
          </p:cNvSpPr>
          <p:nvPr/>
        </p:nvSpPr>
        <p:spPr bwMode="auto">
          <a:xfrm>
            <a:off x="1893627" y="5884488"/>
            <a:ext cx="547666" cy="9136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86" name="Line 34"/>
          <p:cNvSpPr>
            <a:spLocks noChangeShapeType="1"/>
          </p:cNvSpPr>
          <p:nvPr/>
        </p:nvSpPr>
        <p:spPr bwMode="auto">
          <a:xfrm flipH="1">
            <a:off x="1052637" y="5844228"/>
            <a:ext cx="1726539" cy="87339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87" name="Line 35"/>
          <p:cNvSpPr>
            <a:spLocks noChangeShapeType="1"/>
          </p:cNvSpPr>
          <p:nvPr/>
        </p:nvSpPr>
        <p:spPr bwMode="auto">
          <a:xfrm flipH="1">
            <a:off x="1472202" y="5805720"/>
            <a:ext cx="1306971" cy="87339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88" name="Line 36"/>
          <p:cNvSpPr>
            <a:spLocks noChangeShapeType="1"/>
          </p:cNvSpPr>
          <p:nvPr/>
        </p:nvSpPr>
        <p:spPr bwMode="auto">
          <a:xfrm flipH="1">
            <a:off x="1767381" y="5844228"/>
            <a:ext cx="1306971" cy="87339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89" name="Line 37"/>
          <p:cNvSpPr>
            <a:spLocks noChangeShapeType="1"/>
          </p:cNvSpPr>
          <p:nvPr/>
        </p:nvSpPr>
        <p:spPr bwMode="auto">
          <a:xfrm flipH="1">
            <a:off x="2062564" y="5844227"/>
            <a:ext cx="1009932" cy="79288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90" name="Line 38"/>
          <p:cNvSpPr>
            <a:spLocks noChangeShapeType="1"/>
          </p:cNvSpPr>
          <p:nvPr/>
        </p:nvSpPr>
        <p:spPr bwMode="auto">
          <a:xfrm flipH="1">
            <a:off x="2652935" y="5844227"/>
            <a:ext cx="419567" cy="7543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91" name="Line 39"/>
          <p:cNvSpPr>
            <a:spLocks noChangeShapeType="1"/>
          </p:cNvSpPr>
          <p:nvPr/>
        </p:nvSpPr>
        <p:spPr bwMode="auto">
          <a:xfrm flipH="1">
            <a:off x="2315048" y="5884488"/>
            <a:ext cx="716606" cy="75437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2792" name="Text Box 40"/>
          <p:cNvSpPr txBox="1">
            <a:spLocks noChangeArrowheads="1"/>
          </p:cNvSpPr>
          <p:nvPr/>
        </p:nvSpPr>
        <p:spPr bwMode="auto">
          <a:xfrm>
            <a:off x="2567536" y="5329643"/>
            <a:ext cx="2105263" cy="6002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/>
              <a:t>Зачеты и итоговые работы</a:t>
            </a:r>
          </a:p>
        </p:txBody>
      </p:sp>
      <p:sp>
        <p:nvSpPr>
          <p:cNvPr id="17450" name="Text Box 3"/>
          <p:cNvSpPr txBox="1">
            <a:spLocks noChangeArrowheads="1"/>
          </p:cNvSpPr>
          <p:nvPr/>
        </p:nvSpPr>
        <p:spPr bwMode="auto">
          <a:xfrm>
            <a:off x="203164" y="2066121"/>
            <a:ext cx="6148705" cy="150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/>
              <a:t>1) проектировать систему </a:t>
            </a:r>
            <a:r>
              <a:rPr lang="ru-RU" sz="3700" b="1" dirty="0"/>
              <a:t>тематических и текущих</a:t>
            </a:r>
            <a:r>
              <a:rPr lang="ru-RU" sz="3200" b="1" dirty="0"/>
              <a:t> планируемых результатов</a:t>
            </a:r>
            <a:endParaRPr lang="ru-RU" sz="3200" dirty="0"/>
          </a:p>
        </p:txBody>
      </p:sp>
      <p:sp>
        <p:nvSpPr>
          <p:cNvPr id="202794" name="AutoShape 42"/>
          <p:cNvSpPr>
            <a:spLocks noChangeArrowheads="1"/>
          </p:cNvSpPr>
          <p:nvPr/>
        </p:nvSpPr>
        <p:spPr bwMode="auto">
          <a:xfrm>
            <a:off x="6735359" y="2152859"/>
            <a:ext cx="3579319" cy="2541425"/>
          </a:xfrm>
          <a:prstGeom prst="wedgeRectCallout">
            <a:avLst>
              <a:gd name="adj1" fmla="val -172042"/>
              <a:gd name="adj2" fmla="val 60329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2590" tIns="53347" rIns="102590" bIns="53347" anchor="ctr"/>
          <a:lstStyle/>
          <a:p>
            <a:pPr algn="ctr"/>
            <a:endParaRPr lang="ru-RU"/>
          </a:p>
        </p:txBody>
      </p: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7074911" y="2340472"/>
            <a:ext cx="2881442" cy="14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590" tIns="53347" rIns="102590" bIns="53347">
            <a:spAutoFit/>
          </a:bodyPr>
          <a:lstStyle/>
          <a:p>
            <a:pPr algn="ctr"/>
            <a:r>
              <a:rPr lang="ru-RU" b="1" dirty="0" err="1"/>
              <a:t>Операционализация</a:t>
            </a:r>
            <a:endParaRPr lang="ru-RU" b="1" dirty="0"/>
          </a:p>
          <a:p>
            <a:pPr algn="ctr"/>
            <a:r>
              <a:rPr lang="ru-RU" dirty="0"/>
              <a:t>итоговых планируемых</a:t>
            </a:r>
          </a:p>
          <a:p>
            <a:pPr algn="ctr"/>
            <a:r>
              <a:rPr lang="ru-RU" dirty="0"/>
              <a:t>результатов с позиций</a:t>
            </a:r>
          </a:p>
          <a:p>
            <a:pPr algn="ctr"/>
            <a:r>
              <a:rPr lang="ru-RU" dirty="0"/>
              <a:t>их освоения детьми</a:t>
            </a:r>
            <a:r>
              <a:rPr lang="ru-RU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202796" name="Text Box 44"/>
          <p:cNvSpPr txBox="1">
            <a:spLocks noChangeArrowheads="1"/>
          </p:cNvSpPr>
          <p:nvPr/>
        </p:nvSpPr>
        <p:spPr bwMode="auto">
          <a:xfrm>
            <a:off x="7156782" y="3502338"/>
            <a:ext cx="2746790" cy="107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590" tIns="53347" rIns="102590" bIns="53347">
            <a:spAutoFit/>
          </a:bodyPr>
          <a:lstStyle/>
          <a:p>
            <a:pPr>
              <a:buFontTx/>
              <a:buChar char="•"/>
            </a:pPr>
            <a:r>
              <a:rPr lang="ru-RU" dirty="0"/>
              <a:t>этапы освоения</a:t>
            </a:r>
          </a:p>
          <a:p>
            <a:pPr>
              <a:buFontTx/>
              <a:buChar char="•"/>
            </a:pPr>
            <a:r>
              <a:rPr lang="ru-RU" dirty="0"/>
              <a:t>трудности, типичные</a:t>
            </a:r>
          </a:p>
          <a:p>
            <a:r>
              <a:rPr lang="ru-RU" dirty="0"/>
              <a:t> ошибки</a:t>
            </a:r>
          </a:p>
        </p:txBody>
      </p:sp>
      <p:sp>
        <p:nvSpPr>
          <p:cNvPr id="909314" name="AutoShape 2"/>
          <p:cNvSpPr>
            <a:spLocks noChangeArrowheads="1"/>
          </p:cNvSpPr>
          <p:nvPr/>
        </p:nvSpPr>
        <p:spPr bwMode="gray">
          <a:xfrm>
            <a:off x="417478" y="923111"/>
            <a:ext cx="10062192" cy="952159"/>
          </a:xfrm>
          <a:prstGeom prst="roundRect">
            <a:avLst>
              <a:gd name="adj" fmla="val 46389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33" tIns="52116" rIns="104233" bIns="52116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Что значит для учителя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работать на конечный результат</a:t>
            </a:r>
            <a:r>
              <a:rPr lang="en-US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95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22" name="Picture 2" descr="F:\!!_диагностика\срезовые предметные работы\для слайдов\русский язык_Страница_1.jpg"/>
          <p:cNvPicPr>
            <a:picLocks noChangeAspect="1" noChangeArrowheads="1"/>
          </p:cNvPicPr>
          <p:nvPr/>
        </p:nvPicPr>
        <p:blipFill>
          <a:blip r:embed="rId2" cstate="print"/>
          <a:srcRect t="18038" b="24509"/>
          <a:stretch>
            <a:fillRect/>
          </a:stretch>
        </p:blipFill>
        <p:spPr bwMode="auto">
          <a:xfrm>
            <a:off x="488917" y="1065987"/>
            <a:ext cx="7562850" cy="614366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204222" y="1208862"/>
            <a:ext cx="2230305" cy="1246479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ТЕМАТИЧЕСКИЙ ЗАЧЕТ </a:t>
            </a:r>
            <a:b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русскому языку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04222" y="1208862"/>
            <a:ext cx="2230305" cy="1338812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ТЕМАТИЧЕСКИЙ ЗАЧЕТ </a:t>
            </a: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русскому языку </a:t>
            </a:r>
            <a:endParaRPr lang="ru-RU" dirty="0"/>
          </a:p>
        </p:txBody>
      </p:sp>
      <p:pic>
        <p:nvPicPr>
          <p:cNvPr id="799746" name="Picture 2" descr="F:\!!_диагностика\срезовые предметные работы\для слайдов\русский язык_Страница_2.jpg"/>
          <p:cNvPicPr>
            <a:picLocks noChangeAspect="1" noChangeArrowheads="1"/>
          </p:cNvPicPr>
          <p:nvPr/>
        </p:nvPicPr>
        <p:blipFill>
          <a:blip r:embed="rId2" cstate="print"/>
          <a:srcRect t="12552" b="28659"/>
          <a:stretch>
            <a:fillRect/>
          </a:stretch>
        </p:blipFill>
        <p:spPr bwMode="auto">
          <a:xfrm>
            <a:off x="417478" y="994549"/>
            <a:ext cx="7562850" cy="628654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04222" y="1208863"/>
            <a:ext cx="2230305" cy="969480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ТЕМАТИЧЕСКИЙ ЗАЧЕТ </a:t>
            </a: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математике</a:t>
            </a:r>
            <a:endParaRPr lang="ru-RU" dirty="0"/>
          </a:p>
        </p:txBody>
      </p:sp>
      <p:pic>
        <p:nvPicPr>
          <p:cNvPr id="800770" name="Picture 2" descr="F:\!!_диагностика\срезовые предметные работы\для слайдов\математика_Страница_1.jpg"/>
          <p:cNvPicPr>
            <a:picLocks noChangeAspect="1" noChangeArrowheads="1"/>
          </p:cNvPicPr>
          <p:nvPr/>
        </p:nvPicPr>
        <p:blipFill>
          <a:blip r:embed="rId2" cstate="print"/>
          <a:srcRect t="18038" b="22557"/>
          <a:stretch>
            <a:fillRect/>
          </a:stretch>
        </p:blipFill>
        <p:spPr bwMode="auto">
          <a:xfrm>
            <a:off x="560355" y="1065987"/>
            <a:ext cx="7562850" cy="63524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04222" y="900311"/>
            <a:ext cx="2230305" cy="92331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ТЕМАТИЧЕСКИЙ ЗАЧЕТ </a:t>
            </a:r>
            <a:b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математике</a:t>
            </a:r>
            <a:endParaRPr lang="ru-RU" sz="1800" dirty="0"/>
          </a:p>
        </p:txBody>
      </p:sp>
      <p:pic>
        <p:nvPicPr>
          <p:cNvPr id="801794" name="Picture 2" descr="F:\!!_диагностика\срезовые предметные работы\для слайдов\математика_Страница_2.jpg"/>
          <p:cNvPicPr>
            <a:picLocks noChangeAspect="1" noChangeArrowheads="1"/>
          </p:cNvPicPr>
          <p:nvPr/>
        </p:nvPicPr>
        <p:blipFill>
          <a:blip r:embed="rId2" cstate="print"/>
          <a:srcRect t="12195" b="62419"/>
          <a:stretch>
            <a:fillRect/>
          </a:stretch>
        </p:blipFill>
        <p:spPr bwMode="auto">
          <a:xfrm>
            <a:off x="1" y="994549"/>
            <a:ext cx="7562850" cy="271464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F:\!!_диагностика\срезовые предметные работы\для слайдов\математика_Страница_2.jpg"/>
          <p:cNvPicPr>
            <a:picLocks noChangeAspect="1" noChangeArrowheads="1"/>
          </p:cNvPicPr>
          <p:nvPr/>
        </p:nvPicPr>
        <p:blipFill>
          <a:blip r:embed="rId2" cstate="print"/>
          <a:srcRect t="38249" b="9642"/>
          <a:stretch>
            <a:fillRect/>
          </a:stretch>
        </p:blipFill>
        <p:spPr bwMode="auto">
          <a:xfrm>
            <a:off x="2713073" y="1851805"/>
            <a:ext cx="7562850" cy="557216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866" name="Picture 2" descr="F:\!!_диагностика\срезовые предметные работы\для слайдов\Окружающий мир_Страница_1.jpg"/>
          <p:cNvPicPr>
            <a:picLocks noChangeAspect="1" noChangeArrowheads="1"/>
          </p:cNvPicPr>
          <p:nvPr/>
        </p:nvPicPr>
        <p:blipFill>
          <a:blip r:embed="rId2" cstate="print"/>
          <a:srcRect t="21378" b="39207"/>
          <a:stretch>
            <a:fillRect/>
          </a:stretch>
        </p:blipFill>
        <p:spPr bwMode="auto">
          <a:xfrm>
            <a:off x="417478" y="994549"/>
            <a:ext cx="7562850" cy="421484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F:\!!_диагностика\срезовые предметные работы\для слайдов\Окружающий мир_Страница_1.jpg"/>
          <p:cNvPicPr>
            <a:picLocks noChangeAspect="1" noChangeArrowheads="1"/>
          </p:cNvPicPr>
          <p:nvPr/>
        </p:nvPicPr>
        <p:blipFill>
          <a:blip r:embed="rId2" cstate="print"/>
          <a:srcRect t="60704" b="5894"/>
          <a:stretch>
            <a:fillRect/>
          </a:stretch>
        </p:blipFill>
        <p:spPr bwMode="auto">
          <a:xfrm>
            <a:off x="2560618" y="3637755"/>
            <a:ext cx="7562850" cy="35719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204222" y="923112"/>
            <a:ext cx="2230305" cy="138497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ТЕМАТИЧЕСКИЙ ЗАЧЕТ </a:t>
            </a: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окружающему миру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09929" y="1001906"/>
            <a:ext cx="10189332" cy="47635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cap="all" dirty="0">
                <a:solidFill>
                  <a:srgbClr val="002060"/>
                </a:solidFill>
              </a:rPr>
              <a:t>подходы   и   инструменты</a:t>
            </a:r>
            <a:endParaRPr lang="ru-RU" sz="3200" cap="all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94139" y="2430965"/>
            <a:ext cx="4306774" cy="479976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•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Формирующая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оценка (текущий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рубежный контроль) </a:t>
            </a: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•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«Итоговая» оценка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673025" y="2430965"/>
            <a:ext cx="5654124" cy="4720375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Возможности УМК для осуществления оценочной деятельности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Методическое обеспечение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Демоверсии работ различного типа: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Предметные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Комплексные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Всероссийские проверочные работы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Мониторинги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25720" y="128592"/>
            <a:ext cx="10441960" cy="635137"/>
            <a:chOff x="323528" y="260648"/>
            <a:chExt cx="8928992" cy="576064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836712"/>
              <a:ext cx="8496944" cy="0"/>
            </a:xfrm>
            <a:prstGeom prst="line">
              <a:avLst/>
            </a:prstGeom>
            <a:ln w="82550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360040" y="260648"/>
              <a:ext cx="8892480" cy="432048"/>
            </a:xfrm>
            <a:prstGeom prst="rect">
              <a:avLst/>
            </a:prstGeom>
          </p:spPr>
          <p:txBody>
            <a:bodyPr vert="horz" lIns="0" tIns="0" rIns="0" bIns="0" anchor="ctr" anchorCtr="0">
              <a:noAutofit/>
            </a:bodyPr>
            <a:lstStyle/>
            <a:p>
              <a:pPr marL="821304">
                <a:defRPr/>
              </a:pPr>
              <a:r>
                <a:rPr lang="ru-RU" sz="1900" b="1" dirty="0">
                  <a:solidFill>
                    <a:srgbClr val="0070C0"/>
                  </a:solidFill>
                </a:rPr>
                <a:t>Оценка достижения  планируемых результатов: подходы и инструменты</a:t>
              </a:r>
              <a:endParaRPr lang="ru-RU" sz="1900" b="1" dirty="0">
                <a:solidFill>
                  <a:srgbClr val="0070C0"/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1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260648"/>
              <a:ext cx="648072" cy="458621"/>
            </a:xfrm>
            <a:prstGeom prst="rect">
              <a:avLst/>
            </a:prstGeom>
            <a:noFill/>
          </p:spPr>
        </p:pic>
      </p:grpSp>
      <p:sp>
        <p:nvSpPr>
          <p:cNvPr id="14" name="Прямоугольник 13"/>
          <p:cNvSpPr/>
          <p:nvPr/>
        </p:nvSpPr>
        <p:spPr>
          <a:xfrm>
            <a:off x="209930" y="1557653"/>
            <a:ext cx="8393811" cy="520823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en-US" sz="2700" b="1" dirty="0">
                <a:solidFill>
                  <a:srgbClr val="0070C0"/>
                </a:solidFill>
              </a:rPr>
              <a:t>• </a:t>
            </a:r>
            <a:r>
              <a:rPr lang="ru-RU" sz="2700" b="1" dirty="0">
                <a:solidFill>
                  <a:srgbClr val="0070C0"/>
                </a:solidFill>
              </a:rPr>
              <a:t>Стартовая диагностика</a:t>
            </a:r>
            <a:r>
              <a:rPr lang="ru-RU" sz="2700" dirty="0">
                <a:solidFill>
                  <a:srgbClr val="002060"/>
                </a:solidFill>
              </a:rPr>
              <a:t> </a:t>
            </a:r>
            <a:r>
              <a:rPr lang="ru-RU" sz="2700" dirty="0"/>
              <a:t>(вариант проведения)</a:t>
            </a:r>
            <a:endParaRPr lang="en-US" sz="27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04222" y="923112"/>
            <a:ext cx="2230305" cy="1661977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ТЕМАТИЧЕСКИЙ </a:t>
            </a:r>
            <a:r>
              <a:rPr lang="ru-RU" sz="1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ЗАЧЕТ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окружающему миру</a:t>
            </a:r>
            <a:endParaRPr lang="ru-RU" dirty="0"/>
          </a:p>
          <a:p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5" name="Picture 2" descr="F:\!!_диагностика\срезовые предметные работы\для слайдов\Окружающий мир_Страница_2.jpg"/>
          <p:cNvPicPr>
            <a:picLocks noChangeAspect="1" noChangeArrowheads="1"/>
          </p:cNvPicPr>
          <p:nvPr/>
        </p:nvPicPr>
        <p:blipFill>
          <a:blip r:embed="rId2" cstate="print"/>
          <a:srcRect t="41233" b="9330"/>
          <a:stretch>
            <a:fillRect/>
          </a:stretch>
        </p:blipFill>
        <p:spPr bwMode="auto">
          <a:xfrm>
            <a:off x="417478" y="1208863"/>
            <a:ext cx="7562850" cy="528641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04222" y="923112"/>
            <a:ext cx="2230305" cy="1661977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ТЕМАТИЧЕСКИЙ ЗАЧЕТ </a:t>
            </a:r>
            <a:r>
              <a:rPr lang="ru-RU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окружающему миру</a:t>
            </a:r>
            <a:endParaRPr lang="ru-RU" dirty="0"/>
          </a:p>
          <a:p>
            <a:endParaRPr lang="ru-RU" dirty="0"/>
          </a:p>
        </p:txBody>
      </p:sp>
      <p:pic>
        <p:nvPicPr>
          <p:cNvPr id="806914" name="Picture 2" descr="F:\!!_диагностика\срезовые предметные работы\для слайдов\Окружающий мир_Страница_3.jpg"/>
          <p:cNvPicPr>
            <a:picLocks noChangeAspect="1" noChangeArrowheads="1"/>
          </p:cNvPicPr>
          <p:nvPr/>
        </p:nvPicPr>
        <p:blipFill>
          <a:blip r:embed="rId2" cstate="print"/>
          <a:srcRect t="12878" b="32341"/>
          <a:stretch>
            <a:fillRect/>
          </a:stretch>
        </p:blipFill>
        <p:spPr bwMode="auto">
          <a:xfrm>
            <a:off x="417478" y="1065988"/>
            <a:ext cx="7562850" cy="58579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04222" y="923112"/>
            <a:ext cx="2230305" cy="1338812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ТЕМАТИЧЕСКИЙ ЗАЧЕТ </a:t>
            </a:r>
            <a:r>
              <a:rPr lang="ru-RU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окружающему миру</a:t>
            </a:r>
            <a:endParaRPr lang="ru-RU" dirty="0"/>
          </a:p>
        </p:txBody>
      </p:sp>
      <p:pic>
        <p:nvPicPr>
          <p:cNvPr id="807938" name="Picture 2" descr="F:\!!_диагностика\срезовые предметные работы\для слайдов\Окружающий мир_Страница_4.jpg"/>
          <p:cNvPicPr>
            <a:picLocks noChangeAspect="1" noChangeArrowheads="1"/>
          </p:cNvPicPr>
          <p:nvPr/>
        </p:nvPicPr>
        <p:blipFill>
          <a:blip r:embed="rId2" cstate="print"/>
          <a:srcRect t="12656" b="32564"/>
          <a:stretch>
            <a:fillRect/>
          </a:stretch>
        </p:blipFill>
        <p:spPr bwMode="auto">
          <a:xfrm>
            <a:off x="346040" y="994549"/>
            <a:ext cx="7562850" cy="58579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D3EEA5-3426-4393-9B80-074653E6F379}" type="slidenum">
              <a:rPr lang="ru-RU"/>
              <a:pPr>
                <a:defRPr/>
              </a:pPr>
              <a:t>53</a:t>
            </a:fld>
            <a:endParaRPr lang="ru-RU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1851807"/>
            <a:ext cx="10693400" cy="46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590" tIns="53347" rIns="102590" bIns="53347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выбирать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 самостоятельно составлять учебные задания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2736475" y="5844227"/>
            <a:ext cx="5263158" cy="43090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/>
              <a:t>1 класс (и любой иной)</a:t>
            </a: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5177762" y="4970835"/>
            <a:ext cx="547665" cy="871646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pPr algn="ctr"/>
            <a:r>
              <a:rPr lang="ru-RU" b="1" dirty="0"/>
              <a:t>ТЗ</a:t>
            </a:r>
          </a:p>
          <a:p>
            <a:pPr algn="ctr"/>
            <a:r>
              <a:rPr lang="ru-RU" b="1" dirty="0"/>
              <a:t>№1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2481470" y="2423309"/>
            <a:ext cx="5937065" cy="5233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rgbClr val="FFFF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700" b="1" dirty="0"/>
              <a:t>Тематические результаты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2466385" y="3132559"/>
            <a:ext cx="3369535" cy="60025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1" dirty="0"/>
              <a:t>Текущая  (формирующая и диагностическая) оценка</a:t>
            </a: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5937065" y="3145277"/>
            <a:ext cx="2272348" cy="60025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1" dirty="0"/>
              <a:t>Зачеты и итоговые работы</a:t>
            </a:r>
          </a:p>
        </p:txBody>
      </p:sp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7115939" y="4415988"/>
            <a:ext cx="716606" cy="1428239"/>
          </a:xfrm>
          <a:prstGeom prst="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2590" tIns="53347" rIns="102590" bIns="53347" anchor="ctr"/>
          <a:lstStyle/>
          <a:p>
            <a:pPr algn="ctr"/>
            <a:r>
              <a:rPr lang="ru-RU" b="1" dirty="0"/>
              <a:t>ТЗ</a:t>
            </a:r>
          </a:p>
          <a:p>
            <a:pPr algn="ctr"/>
            <a:r>
              <a:rPr lang="ru-RU" b="1" dirty="0"/>
              <a:t>№2</a:t>
            </a:r>
          </a:p>
        </p:txBody>
      </p:sp>
      <p:sp>
        <p:nvSpPr>
          <p:cNvPr id="204809" name="Line 9"/>
          <p:cNvSpPr>
            <a:spLocks noChangeShapeType="1"/>
          </p:cNvSpPr>
          <p:nvPr/>
        </p:nvSpPr>
        <p:spPr bwMode="auto">
          <a:xfrm flipH="1">
            <a:off x="3410383" y="3701869"/>
            <a:ext cx="336025" cy="214235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4810" name="Line 10"/>
          <p:cNvSpPr>
            <a:spLocks noChangeShapeType="1"/>
          </p:cNvSpPr>
          <p:nvPr/>
        </p:nvSpPr>
        <p:spPr bwMode="auto">
          <a:xfrm>
            <a:off x="3746408" y="3780637"/>
            <a:ext cx="85399" cy="206359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4811" name="Line 11"/>
          <p:cNvSpPr>
            <a:spLocks noChangeShapeType="1"/>
          </p:cNvSpPr>
          <p:nvPr/>
        </p:nvSpPr>
        <p:spPr bwMode="auto">
          <a:xfrm>
            <a:off x="3746403" y="3740380"/>
            <a:ext cx="504966" cy="210385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4812" name="Line 12"/>
          <p:cNvSpPr>
            <a:spLocks noChangeShapeType="1"/>
          </p:cNvSpPr>
          <p:nvPr/>
        </p:nvSpPr>
        <p:spPr bwMode="auto">
          <a:xfrm>
            <a:off x="5094217" y="3701869"/>
            <a:ext cx="1683840" cy="214235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4813" name="Line 13"/>
          <p:cNvSpPr>
            <a:spLocks noChangeShapeType="1"/>
          </p:cNvSpPr>
          <p:nvPr/>
        </p:nvSpPr>
        <p:spPr bwMode="auto">
          <a:xfrm>
            <a:off x="5094217" y="3701869"/>
            <a:ext cx="1262415" cy="214235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4814" name="Line 14"/>
          <p:cNvSpPr>
            <a:spLocks noChangeShapeType="1"/>
          </p:cNvSpPr>
          <p:nvPr/>
        </p:nvSpPr>
        <p:spPr bwMode="auto">
          <a:xfrm flipH="1">
            <a:off x="5515641" y="3701874"/>
            <a:ext cx="1557597" cy="12689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4815" name="Line 15"/>
          <p:cNvSpPr>
            <a:spLocks noChangeShapeType="1"/>
          </p:cNvSpPr>
          <p:nvPr/>
        </p:nvSpPr>
        <p:spPr bwMode="auto">
          <a:xfrm>
            <a:off x="7071383" y="3740380"/>
            <a:ext cx="337882" cy="7946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102590" tIns="53347" rIns="102590" bIns="53347" anchor="ctr"/>
          <a:lstStyle/>
          <a:p>
            <a:endParaRPr lang="ru-RU"/>
          </a:p>
        </p:txBody>
      </p:sp>
      <p:sp>
        <p:nvSpPr>
          <p:cNvPr id="204816" name="AutoShape 16"/>
          <p:cNvSpPr>
            <a:spLocks noChangeArrowheads="1"/>
          </p:cNvSpPr>
          <p:nvPr/>
        </p:nvSpPr>
        <p:spPr bwMode="auto">
          <a:xfrm>
            <a:off x="126247" y="2866984"/>
            <a:ext cx="2105263" cy="2341891"/>
          </a:xfrm>
          <a:prstGeom prst="wedgeRectCallout">
            <a:avLst>
              <a:gd name="adj1" fmla="val 109083"/>
              <a:gd name="adj2" fmla="val 43870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2590" tIns="53347" rIns="102590" bIns="53347" anchor="ctr"/>
          <a:lstStyle/>
          <a:p>
            <a:pPr algn="ctr"/>
            <a:endParaRPr lang="ru-RU"/>
          </a:p>
        </p:txBody>
      </p:sp>
      <p:sp>
        <p:nvSpPr>
          <p:cNvPr id="204817" name="Text Box 17"/>
          <p:cNvSpPr txBox="1">
            <a:spLocks noChangeArrowheads="1"/>
          </p:cNvSpPr>
          <p:nvPr/>
        </p:nvSpPr>
        <p:spPr bwMode="auto">
          <a:xfrm>
            <a:off x="126242" y="3066513"/>
            <a:ext cx="2188806" cy="221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90" tIns="53347" rIns="102590" bIns="53347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i="1" dirty="0"/>
              <a:t>Обучающие задания, учебные ситуации</a:t>
            </a:r>
          </a:p>
          <a:p>
            <a:pPr>
              <a:buFontTx/>
              <a:buChar char="•"/>
            </a:pPr>
            <a:r>
              <a:rPr lang="ru-RU" sz="1800" dirty="0"/>
              <a:t>осознание</a:t>
            </a:r>
          </a:p>
          <a:p>
            <a:pPr>
              <a:buFontTx/>
              <a:buChar char="•"/>
            </a:pPr>
            <a:r>
              <a:rPr lang="ru-RU" sz="1800" dirty="0"/>
              <a:t>отработка</a:t>
            </a:r>
          </a:p>
          <a:p>
            <a:pPr>
              <a:buFontTx/>
              <a:buChar char="•"/>
            </a:pPr>
            <a:r>
              <a:rPr lang="ru-RU" sz="1800" dirty="0"/>
              <a:t>систематизация</a:t>
            </a:r>
          </a:p>
          <a:p>
            <a:pPr>
              <a:buFontTx/>
              <a:buChar char="•"/>
            </a:pPr>
            <a:r>
              <a:rPr lang="ru-RU" sz="1800" dirty="0"/>
              <a:t>использование</a:t>
            </a:r>
          </a:p>
          <a:p>
            <a:pPr>
              <a:buFontTx/>
              <a:buChar char="•"/>
            </a:pPr>
            <a:r>
              <a:rPr lang="ru-RU" sz="1800" dirty="0"/>
              <a:t>перенос</a:t>
            </a:r>
          </a:p>
          <a:p>
            <a:endParaRPr lang="ru-RU" sz="1800" dirty="0"/>
          </a:p>
        </p:txBody>
      </p:sp>
      <p:sp>
        <p:nvSpPr>
          <p:cNvPr id="204818" name="AutoShape 18"/>
          <p:cNvSpPr>
            <a:spLocks noChangeArrowheads="1"/>
          </p:cNvSpPr>
          <p:nvPr/>
        </p:nvSpPr>
        <p:spPr bwMode="auto">
          <a:xfrm>
            <a:off x="8421056" y="3502339"/>
            <a:ext cx="2147963" cy="992415"/>
          </a:xfrm>
          <a:prstGeom prst="wedgeRectCallout">
            <a:avLst>
              <a:gd name="adj1" fmla="val -114218"/>
              <a:gd name="adj2" fmla="val 26898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2590" tIns="53347" rIns="102590" bIns="53347" anchor="ctr"/>
          <a:lstStyle/>
          <a:p>
            <a:pPr algn="ctr"/>
            <a:endParaRPr lang="ru-RU"/>
          </a:p>
        </p:txBody>
      </p:sp>
      <p:sp>
        <p:nvSpPr>
          <p:cNvPr id="204819" name="Text Box 19"/>
          <p:cNvSpPr txBox="1">
            <a:spLocks noChangeArrowheads="1"/>
          </p:cNvSpPr>
          <p:nvPr/>
        </p:nvSpPr>
        <p:spPr bwMode="auto">
          <a:xfrm>
            <a:off x="8586737" y="3661615"/>
            <a:ext cx="1816599" cy="75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590" tIns="53347" rIns="102590" bIns="53347">
            <a:spAutoFit/>
          </a:bodyPr>
          <a:lstStyle/>
          <a:p>
            <a:pPr algn="ctr"/>
            <a:r>
              <a:rPr lang="ru-RU" b="1" i="1" dirty="0"/>
              <a:t>Проверочные</a:t>
            </a:r>
          </a:p>
          <a:p>
            <a:pPr algn="ctr"/>
            <a:r>
              <a:rPr lang="ru-RU" b="1" i="1" dirty="0"/>
              <a:t>задания</a:t>
            </a:r>
          </a:p>
        </p:txBody>
      </p:sp>
      <p:sp>
        <p:nvSpPr>
          <p:cNvPr id="204820" name="AutoShape 20"/>
          <p:cNvSpPr>
            <a:spLocks noChangeArrowheads="1"/>
          </p:cNvSpPr>
          <p:nvPr/>
        </p:nvSpPr>
        <p:spPr bwMode="auto">
          <a:xfrm>
            <a:off x="209789" y="6479587"/>
            <a:ext cx="10273833" cy="913653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102590" tIns="53347" rIns="102590" bIns="53347" anchor="ctr"/>
          <a:lstStyle/>
          <a:p>
            <a:pPr algn="ctr">
              <a:defRPr/>
            </a:pPr>
            <a:r>
              <a:rPr lang="ru-RU" i="1" dirty="0"/>
              <a:t>Задания должны допускать как формирование и оценку исполнительской</a:t>
            </a:r>
          </a:p>
          <a:p>
            <a:pPr algn="ctr">
              <a:defRPr/>
            </a:pPr>
            <a:r>
              <a:rPr lang="ru-RU" i="1" dirty="0"/>
              <a:t>компетенции, так и обеспечивать возможность развития, оценку осознан-</a:t>
            </a:r>
          </a:p>
          <a:p>
            <a:pPr algn="ctr">
              <a:defRPr/>
            </a:pPr>
            <a:r>
              <a:rPr lang="ru-RU" i="1" dirty="0" err="1"/>
              <a:t>ности</a:t>
            </a:r>
            <a:r>
              <a:rPr lang="ru-RU" i="1" dirty="0"/>
              <a:t> и произвольности выполняемых действий с учебным материалом </a:t>
            </a:r>
          </a:p>
        </p:txBody>
      </p:sp>
      <p:sp>
        <p:nvSpPr>
          <p:cNvPr id="204821" name="AutoShape 21"/>
          <p:cNvSpPr>
            <a:spLocks noChangeArrowheads="1"/>
          </p:cNvSpPr>
          <p:nvPr/>
        </p:nvSpPr>
        <p:spPr bwMode="auto">
          <a:xfrm>
            <a:off x="209790" y="5289388"/>
            <a:ext cx="2274203" cy="673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2590" tIns="53347" rIns="102590" bIns="53347" anchor="ctr"/>
          <a:lstStyle/>
          <a:p>
            <a:pPr algn="ctr"/>
            <a:r>
              <a:rPr lang="ru-RU" i="1" dirty="0"/>
              <a:t>Оценка динамики</a:t>
            </a:r>
          </a:p>
          <a:p>
            <a:pPr algn="ctr"/>
            <a:r>
              <a:rPr lang="ru-RU" i="1" dirty="0"/>
              <a:t>диагностика</a:t>
            </a:r>
            <a:endParaRPr lang="ru-RU" b="1" i="1" dirty="0"/>
          </a:p>
        </p:txBody>
      </p:sp>
      <p:sp>
        <p:nvSpPr>
          <p:cNvPr id="204822" name="AutoShape 22"/>
          <p:cNvSpPr>
            <a:spLocks noChangeArrowheads="1"/>
          </p:cNvSpPr>
          <p:nvPr/>
        </p:nvSpPr>
        <p:spPr bwMode="auto">
          <a:xfrm>
            <a:off x="8294812" y="4694284"/>
            <a:ext cx="2274205" cy="673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2590" tIns="53347" rIns="102590" bIns="53347" anchor="ctr"/>
          <a:lstStyle/>
          <a:p>
            <a:pPr algn="ctr"/>
            <a:r>
              <a:rPr lang="ru-RU" i="1" dirty="0"/>
              <a:t>Оценка уровня</a:t>
            </a:r>
          </a:p>
          <a:p>
            <a:pPr algn="ctr"/>
            <a:r>
              <a:rPr lang="ru-RU" i="1" dirty="0"/>
              <a:t>достижения</a:t>
            </a:r>
            <a:endParaRPr lang="ru-RU" b="1" i="1" dirty="0"/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gray">
          <a:xfrm>
            <a:off x="417478" y="923111"/>
            <a:ext cx="10062192" cy="952159"/>
          </a:xfrm>
          <a:prstGeom prst="roundRect">
            <a:avLst>
              <a:gd name="adj" fmla="val 46389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33" tIns="52116" rIns="104233" bIns="52116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Что значит для учителя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работать на конечный результат</a:t>
            </a:r>
            <a:r>
              <a:rPr lang="en-US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36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2052439"/>
            <a:ext cx="10531276" cy="588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590" tIns="53347" rIns="102590" bIns="53347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solidFill>
                  <a:srgbClr val="000099"/>
                </a:solidFill>
              </a:rPr>
              <a:t>3) осуществлять осознанную</a:t>
            </a:r>
            <a:r>
              <a:rPr lang="ru-RU" sz="2800" b="1" dirty="0">
                <a:solidFill>
                  <a:srgbClr val="000099"/>
                </a:solidFill>
              </a:rPr>
              <a:t> </a:t>
            </a:r>
            <a:r>
              <a:rPr lang="ru-RU" sz="2800" dirty="0">
                <a:solidFill>
                  <a:srgbClr val="000099"/>
                </a:solidFill>
              </a:rPr>
              <a:t>и </a:t>
            </a:r>
            <a:r>
              <a:rPr lang="ru-RU" sz="2800" dirty="0" smtClean="0">
                <a:solidFill>
                  <a:srgbClr val="000099"/>
                </a:solidFill>
              </a:rPr>
              <a:t>целенаправленную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0099"/>
                </a:solidFill>
              </a:rPr>
              <a:t>формирующую </a:t>
            </a:r>
            <a:r>
              <a:rPr lang="ru-RU" sz="2800" b="1" dirty="0">
                <a:solidFill>
                  <a:srgbClr val="000099"/>
                </a:solidFill>
              </a:rPr>
              <a:t>и диагностическую оценочную деятельность </a:t>
            </a:r>
            <a:r>
              <a:rPr lang="ru-RU" sz="2800" dirty="0">
                <a:solidFill>
                  <a:srgbClr val="000099"/>
                </a:solidFill>
              </a:rPr>
              <a:t>по оценке </a:t>
            </a:r>
            <a:r>
              <a:rPr lang="ru-RU" sz="2800" dirty="0" smtClean="0">
                <a:solidFill>
                  <a:srgbClr val="000099"/>
                </a:solidFill>
              </a:rPr>
              <a:t>достижения текущих </a:t>
            </a:r>
            <a:r>
              <a:rPr lang="ru-RU" sz="2800" dirty="0">
                <a:solidFill>
                  <a:srgbClr val="000099"/>
                </a:solidFill>
              </a:rPr>
              <a:t>и тематических планируемых результатов, выделенных на основе проецирования итоговых </a:t>
            </a:r>
            <a:r>
              <a:rPr lang="ru-RU" sz="2800" dirty="0" smtClean="0">
                <a:solidFill>
                  <a:srgbClr val="000099"/>
                </a:solidFill>
              </a:rPr>
              <a:t>результатов на </a:t>
            </a:r>
            <a:r>
              <a:rPr lang="ru-RU" sz="2800" dirty="0">
                <a:solidFill>
                  <a:srgbClr val="000099"/>
                </a:solidFill>
              </a:rPr>
              <a:t>данный отрезок учебного </a:t>
            </a:r>
            <a:r>
              <a:rPr lang="ru-RU" sz="2800" dirty="0" smtClean="0">
                <a:solidFill>
                  <a:srgbClr val="000099"/>
                </a:solidFill>
              </a:rPr>
              <a:t>процесса </a:t>
            </a:r>
            <a:r>
              <a:rPr lang="ru-RU" sz="2800" b="1" dirty="0" smtClean="0">
                <a:solidFill>
                  <a:srgbClr val="000099"/>
                </a:solidFill>
              </a:rPr>
              <a:t>и </a:t>
            </a:r>
            <a:r>
              <a:rPr lang="ru-RU" sz="2800" b="1" dirty="0">
                <a:solidFill>
                  <a:srgbClr val="000099"/>
                </a:solidFill>
              </a:rPr>
              <a:t>включать в нее </a:t>
            </a:r>
            <a:r>
              <a:rPr lang="ru-RU" sz="2800" b="1" dirty="0" smtClean="0">
                <a:solidFill>
                  <a:srgbClr val="000099"/>
                </a:solidFill>
              </a:rPr>
              <a:t>учащихся.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endParaRPr lang="ru-RU" sz="2800" dirty="0" smtClean="0">
              <a:solidFill>
                <a:srgbClr val="000099"/>
              </a:solidFill>
            </a:endParaRPr>
          </a:p>
          <a:p>
            <a:pPr>
              <a:lnSpc>
                <a:spcPct val="110000"/>
              </a:lnSpc>
            </a:pPr>
            <a:r>
              <a:rPr lang="ru-RU" sz="2800" dirty="0" smtClean="0">
                <a:solidFill>
                  <a:srgbClr val="000099"/>
                </a:solidFill>
              </a:rPr>
              <a:t>4) корректировать – в частности </a:t>
            </a:r>
            <a:r>
              <a:rPr lang="ru-RU" sz="2800" b="1" i="1" dirty="0" smtClean="0">
                <a:solidFill>
                  <a:srgbClr val="000099"/>
                </a:solidFill>
              </a:rPr>
              <a:t>индивидуализировать, перефразировать </a:t>
            </a:r>
            <a:r>
              <a:rPr lang="ru-RU" sz="2800" dirty="0" smtClean="0">
                <a:solidFill>
                  <a:srgbClr val="000099"/>
                </a:solidFill>
              </a:rPr>
              <a:t>– текст обучающих учебных заданий с учетом результатов «</a:t>
            </a:r>
            <a:r>
              <a:rPr lang="ru-RU" sz="2800" dirty="0" err="1" smtClean="0">
                <a:solidFill>
                  <a:srgbClr val="000099"/>
                </a:solidFill>
              </a:rPr>
              <a:t>экспресс-диагностики</a:t>
            </a:r>
            <a:r>
              <a:rPr lang="ru-RU" sz="2800" dirty="0" smtClean="0">
                <a:solidFill>
                  <a:srgbClr val="000099"/>
                </a:solidFill>
              </a:rPr>
              <a:t>», </a:t>
            </a:r>
            <a:r>
              <a:rPr lang="ru-RU" sz="2800" dirty="0" err="1" smtClean="0">
                <a:solidFill>
                  <a:srgbClr val="000099"/>
                </a:solidFill>
              </a:rPr>
              <a:t>результатов</a:t>
            </a:r>
            <a:r>
              <a:rPr lang="ru-RU" sz="2800" dirty="0" smtClean="0">
                <a:solidFill>
                  <a:srgbClr val="000099"/>
                </a:solidFill>
              </a:rPr>
              <a:t> формирующей и тематической оценки</a:t>
            </a:r>
          </a:p>
          <a:p>
            <a:pPr>
              <a:lnSpc>
                <a:spcPct val="90000"/>
              </a:lnSpc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endParaRPr lang="ru-RU" sz="2400" b="1" dirty="0" smtClean="0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</a:pP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909314" name="AutoShape 2"/>
          <p:cNvSpPr>
            <a:spLocks noChangeArrowheads="1"/>
          </p:cNvSpPr>
          <p:nvPr/>
        </p:nvSpPr>
        <p:spPr bwMode="gray">
          <a:xfrm>
            <a:off x="274602" y="1065987"/>
            <a:ext cx="10062192" cy="952159"/>
          </a:xfrm>
          <a:prstGeom prst="roundRect">
            <a:avLst>
              <a:gd name="adj" fmla="val 46389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33" tIns="52116" rIns="104233" bIns="52116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Что значит для учителя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работать на конечный результат</a:t>
            </a:r>
            <a:r>
              <a:rPr lang="en-US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16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7199480" y="3542593"/>
            <a:ext cx="210566" cy="42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33" tIns="52116" rIns="104233" bIns="52116">
            <a:spAutoFit/>
          </a:bodyPr>
          <a:lstStyle/>
          <a:p>
            <a:endParaRPr lang="ru-RU" b="1"/>
          </a:p>
        </p:txBody>
      </p:sp>
      <p:sp>
        <p:nvSpPr>
          <p:cNvPr id="43" name="AutoShape 8"/>
          <p:cNvSpPr>
            <a:spLocks noChangeArrowheads="1"/>
          </p:cNvSpPr>
          <p:nvPr/>
        </p:nvSpPr>
        <p:spPr bwMode="auto">
          <a:xfrm>
            <a:off x="4715132" y="3439763"/>
            <a:ext cx="2965791" cy="2269694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2400" b="1" dirty="0" smtClean="0"/>
              <a:t>Письменные</a:t>
            </a:r>
          </a:p>
          <a:p>
            <a:pPr algn="ctr" eaLnBrk="1" hangingPunct="1"/>
            <a:r>
              <a:rPr lang="ru-RU" sz="2400" b="1" dirty="0" smtClean="0"/>
              <a:t>или</a:t>
            </a:r>
          </a:p>
          <a:p>
            <a:pPr algn="ctr" eaLnBrk="1" hangingPunct="1"/>
            <a:r>
              <a:rPr lang="ru-RU" sz="2400" b="1" dirty="0" smtClean="0"/>
              <a:t>письменные</a:t>
            </a:r>
          </a:p>
          <a:p>
            <a:pPr algn="ctr" eaLnBrk="1" hangingPunct="1"/>
            <a:r>
              <a:rPr lang="ru-RU" sz="2400" b="1" dirty="0" smtClean="0"/>
              <a:t>с устной</a:t>
            </a:r>
          </a:p>
          <a:p>
            <a:pPr algn="ctr" eaLnBrk="1" hangingPunct="1"/>
            <a:r>
              <a:rPr lang="ru-RU" sz="2400" b="1" dirty="0" smtClean="0"/>
              <a:t>частью</a:t>
            </a:r>
            <a:endParaRPr lang="ru-RU" sz="1800" b="1" dirty="0" smtClean="0"/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gray">
          <a:xfrm>
            <a:off x="0" y="1116335"/>
            <a:ext cx="10693400" cy="897122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33" tIns="52116" rIns="104233" bIns="52116" anchor="ctr"/>
          <a:lstStyle/>
          <a:p>
            <a:pPr algn="ctr" eaLnBrk="1" hangingPunct="1">
              <a:lnSpc>
                <a:spcPct val="80000"/>
              </a:lnSpc>
              <a:defRPr/>
            </a:pPr>
            <a:endParaRPr lang="ru-RU" altLang="ru-RU" sz="32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Рубежный контроль и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итоговая оценка: инструментарий</a:t>
            </a:r>
            <a:endParaRPr lang="ru-RU" alt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714755" y="5686702"/>
            <a:ext cx="210566" cy="42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33" tIns="52116" rIns="104233" bIns="5211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b="1"/>
          </a:p>
        </p:txBody>
      </p:sp>
      <p:pic>
        <p:nvPicPr>
          <p:cNvPr id="1031" name="Picture 7" descr="http://miet.ru/upload/iblock/371/fcmy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89" y="4167095"/>
            <a:ext cx="2484176" cy="1828114"/>
          </a:xfrm>
          <a:prstGeom prst="rect">
            <a:avLst/>
          </a:prstGeom>
          <a:noFill/>
        </p:spPr>
      </p:pic>
      <p:pic>
        <p:nvPicPr>
          <p:cNvPr id="1039" name="Picture 15" descr="http://im4-tub-ru.yandex.net/i?id=322280871-42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602" y="3061320"/>
            <a:ext cx="1305245" cy="1290816"/>
          </a:xfrm>
          <a:prstGeom prst="rect">
            <a:avLst/>
          </a:prstGeom>
          <a:noFill/>
        </p:spPr>
      </p:pic>
      <p:sp>
        <p:nvSpPr>
          <p:cNvPr id="40" name="AutoShape 8"/>
          <p:cNvSpPr>
            <a:spLocks noChangeArrowheads="1"/>
          </p:cNvSpPr>
          <p:nvPr/>
        </p:nvSpPr>
        <p:spPr bwMode="auto">
          <a:xfrm>
            <a:off x="294140" y="1961965"/>
            <a:ext cx="3397451" cy="1151186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3200" b="1" dirty="0" smtClean="0"/>
              <a:t>Накопленная</a:t>
            </a:r>
          </a:p>
          <a:p>
            <a:pPr algn="ctr" eaLnBrk="1" hangingPunct="1"/>
            <a:r>
              <a:rPr lang="ru-RU" sz="3200" b="1" dirty="0" smtClean="0"/>
              <a:t>оценка</a:t>
            </a:r>
            <a:endParaRPr lang="ru-RU" sz="3200" b="1" dirty="0"/>
          </a:p>
        </p:txBody>
      </p:sp>
      <p:sp>
        <p:nvSpPr>
          <p:cNvPr id="41" name="AutoShape 8"/>
          <p:cNvSpPr>
            <a:spLocks noChangeArrowheads="1"/>
          </p:cNvSpPr>
          <p:nvPr/>
        </p:nvSpPr>
        <p:spPr bwMode="auto">
          <a:xfrm>
            <a:off x="4632320" y="1969773"/>
            <a:ext cx="2949344" cy="1151186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3200" b="1" dirty="0" smtClean="0"/>
              <a:t>Итоговые</a:t>
            </a:r>
          </a:p>
          <a:p>
            <a:pPr algn="ctr" eaLnBrk="1" hangingPunct="1"/>
            <a:r>
              <a:rPr lang="ru-RU" sz="3200" b="1" dirty="0" smtClean="0"/>
              <a:t>работы</a:t>
            </a:r>
            <a:endParaRPr lang="ru-RU" sz="3200" b="1" dirty="0"/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3775064" y="2188104"/>
            <a:ext cx="757884" cy="714529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5400" b="1" dirty="0" smtClean="0"/>
              <a:t>+</a:t>
            </a:r>
            <a:endParaRPr lang="ru-RU" sz="5400" b="1" dirty="0"/>
          </a:p>
        </p:txBody>
      </p:sp>
      <p:sp>
        <p:nvSpPr>
          <p:cNvPr id="45" name="AutoShape 8"/>
          <p:cNvSpPr>
            <a:spLocks noChangeArrowheads="1"/>
          </p:cNvSpPr>
          <p:nvPr/>
        </p:nvSpPr>
        <p:spPr bwMode="auto">
          <a:xfrm>
            <a:off x="4733593" y="5901015"/>
            <a:ext cx="2947327" cy="1022888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2400" b="1" dirty="0" smtClean="0"/>
              <a:t>Творческие</a:t>
            </a:r>
            <a:endParaRPr lang="ru-RU" sz="1800" b="1" dirty="0" smtClean="0"/>
          </a:p>
        </p:txBody>
      </p:sp>
      <p:pic>
        <p:nvPicPr>
          <p:cNvPr id="1045" name="Picture 21" descr="http://im8-tub-ru.yandex.net/i?id=40229527-21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0684" y="5066515"/>
            <a:ext cx="1512012" cy="1069138"/>
          </a:xfrm>
          <a:prstGeom prst="rect">
            <a:avLst/>
          </a:prstGeom>
          <a:noFill/>
        </p:spPr>
      </p:pic>
      <p:pic>
        <p:nvPicPr>
          <p:cNvPr id="1047" name="Picture 23" descr="http://skyclipart.ru/uploads/posts/2011-09/1315812289_2011-09-12_112220.jpg"/>
          <p:cNvPicPr>
            <a:picLocks noChangeAspect="1" noChangeArrowheads="1"/>
          </p:cNvPicPr>
          <p:nvPr/>
        </p:nvPicPr>
        <p:blipFill>
          <a:blip r:embed="rId8" cstate="print"/>
          <a:srcRect t="42815"/>
          <a:stretch>
            <a:fillRect/>
          </a:stretch>
        </p:blipFill>
        <p:spPr bwMode="auto">
          <a:xfrm>
            <a:off x="988987" y="6138085"/>
            <a:ext cx="2033869" cy="910092"/>
          </a:xfrm>
          <a:prstGeom prst="rect">
            <a:avLst/>
          </a:prstGeom>
          <a:noFill/>
        </p:spPr>
      </p:pic>
      <p:pic>
        <p:nvPicPr>
          <p:cNvPr id="20" name="Picture 4" descr="C:\Users\О.Логинова\AppData\Local\Microsoft\Windows\Temporary Internet Files\Content.IE5\KKH0NK4K\MC900432665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08" y="3339949"/>
            <a:ext cx="1604010" cy="151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7704880" y="2194297"/>
            <a:ext cx="757884" cy="714529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5400" b="1" dirty="0" smtClean="0"/>
              <a:t>+</a:t>
            </a:r>
            <a:endParaRPr lang="ru-RU" sz="5400" b="1" dirty="0"/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8511316" y="2010067"/>
            <a:ext cx="1978920" cy="4556647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4233" tIns="52116" rIns="104233" bIns="52116" anchor="ctr"/>
          <a:lstStyle/>
          <a:p>
            <a:pPr algn="ctr" eaLnBrk="1" hangingPunct="1"/>
            <a:r>
              <a:rPr lang="ru-RU" sz="3200" b="1" dirty="0" smtClean="0"/>
              <a:t>Внешняя</a:t>
            </a:r>
          </a:p>
          <a:p>
            <a:pPr algn="ctr" eaLnBrk="1" hangingPunct="1"/>
            <a:r>
              <a:rPr lang="ru-RU" sz="3200" b="1" dirty="0" smtClean="0"/>
              <a:t>оценка:</a:t>
            </a:r>
          </a:p>
          <a:p>
            <a:pPr algn="ctr" eaLnBrk="1" hangingPunct="1"/>
            <a:endParaRPr lang="ru-RU" sz="3200" b="1" dirty="0"/>
          </a:p>
          <a:p>
            <a:pPr algn="ctr" eaLnBrk="1" hangingPunct="1"/>
            <a:r>
              <a:rPr lang="ru-RU" b="1" i="1" dirty="0"/>
              <a:t>НШ – нет</a:t>
            </a:r>
          </a:p>
          <a:p>
            <a:pPr algn="ctr" eaLnBrk="1" hangingPunct="1"/>
            <a:endParaRPr lang="ru-RU" sz="3200" b="1" dirty="0" smtClean="0"/>
          </a:p>
          <a:p>
            <a:pPr algn="ctr" eaLnBrk="1" hangingPunct="1"/>
            <a:r>
              <a:rPr lang="ru-RU" b="1" i="1" dirty="0" smtClean="0"/>
              <a:t>ОШ </a:t>
            </a:r>
            <a:r>
              <a:rPr lang="ru-RU" b="1" i="1" dirty="0"/>
              <a:t>– </a:t>
            </a:r>
            <a:r>
              <a:rPr lang="ru-RU" b="1" i="1" dirty="0" smtClean="0"/>
              <a:t>ОГЭ</a:t>
            </a:r>
          </a:p>
          <a:p>
            <a:pPr algn="ctr" eaLnBrk="1" hangingPunct="1"/>
            <a:endParaRPr lang="ru-RU" b="1" dirty="0"/>
          </a:p>
          <a:p>
            <a:pPr eaLnBrk="1" hangingPunct="1"/>
            <a:r>
              <a:rPr lang="ru-RU" b="1" i="1" dirty="0" smtClean="0"/>
              <a:t>      СШ – ЕГЭ</a:t>
            </a:r>
          </a:p>
          <a:p>
            <a:pPr eaLnBrk="1" hangingPunct="1"/>
            <a:endParaRPr lang="ru-RU" b="1" i="1" dirty="0"/>
          </a:p>
          <a:p>
            <a:pPr eaLnBrk="1" hangingPunct="1"/>
            <a:endParaRPr lang="ru-RU" b="1" i="1" dirty="0" smtClean="0"/>
          </a:p>
          <a:p>
            <a:pPr eaLnBrk="1" hangingPunct="1"/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413441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81448"/>
            <a:ext cx="9624060" cy="381564"/>
          </a:xfrm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3100" dirty="0" smtClean="0">
                <a:solidFill>
                  <a:srgbClr val="1E4649"/>
                </a:solidFill>
              </a:rPr>
              <a:t> </a:t>
            </a:r>
          </a:p>
        </p:txBody>
      </p:sp>
      <p:sp>
        <p:nvSpPr>
          <p:cNvPr id="131075" name="Содержимое 2"/>
          <p:cNvSpPr>
            <a:spLocks noGrp="1"/>
          </p:cNvSpPr>
          <p:nvPr>
            <p:ph idx="4294967295"/>
          </p:nvPr>
        </p:nvSpPr>
        <p:spPr bwMode="auto">
          <a:xfrm>
            <a:off x="378348" y="843122"/>
            <a:ext cx="9812465" cy="6510157"/>
          </a:xfrm>
          <a:noFill/>
          <a:ln>
            <a:miter lim="800000"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Итоговое оце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нивание</a:t>
            </a:r>
            <a:endParaRPr lang="en-US" sz="3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300" dirty="0" smtClean="0">
                <a:latin typeface="Arial" pitchFamily="34" charset="0"/>
                <a:cs typeface="Arial" pitchFamily="34" charset="0"/>
              </a:rPr>
              <a:t>проводится в следующих формах: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ru-RU" sz="24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накопительная оценка (синтез информации об учебных достижениях ребенка за 4-е года): </a:t>
            </a:r>
          </a:p>
          <a:p>
            <a:pPr algn="just" eaLnBrk="1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предметные учебные навыки;</a:t>
            </a:r>
          </a:p>
          <a:p>
            <a:pPr algn="just" eaLnBrk="1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освоение первичных навыков организации своей учебной деятельности;</a:t>
            </a:r>
          </a:p>
          <a:p>
            <a:pPr algn="just" eaLnBrk="1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умение сотрудничать, коммуникативные навыки;</a:t>
            </a:r>
          </a:p>
          <a:p>
            <a:pPr algn="just" eaLnBrk="1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освоение первичных навыков работы с информацией;</a:t>
            </a:r>
          </a:p>
          <a:p>
            <a:pPr algn="just" eaLnBrk="1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данные об индивидуальном прогрессе ребенка в различных областях;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ru-RU" sz="2400" b="1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итоговая демонстрация общей полученной подготовки:</a:t>
            </a:r>
          </a:p>
          <a:p>
            <a:pPr algn="just">
              <a:lnSpc>
                <a:spcPct val="90000"/>
              </a:lnSpc>
            </a:pPr>
            <a:r>
              <a:rPr lang="ru-RU" altLang="ru-RU" sz="23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</a:t>
            </a:r>
            <a:r>
              <a:rPr lang="ru-RU" altLang="ru-RU" sz="23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по </a:t>
            </a:r>
            <a:r>
              <a:rPr lang="ru-RU" altLang="ru-RU" sz="23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предметам;</a:t>
            </a:r>
            <a:endParaRPr lang="ru-RU" altLang="ru-RU" sz="2300" b="1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altLang="ru-RU" sz="23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итоговый мониторинг </a:t>
            </a:r>
            <a:r>
              <a:rPr lang="ru-RU" altLang="ru-RU" sz="23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УУД;   • комплексная письменная работа;</a:t>
            </a:r>
          </a:p>
          <a:p>
            <a:pPr algn="just">
              <a:lnSpc>
                <a:spcPct val="90000"/>
              </a:lnSpc>
            </a:pPr>
            <a:r>
              <a:rPr lang="ru-RU" sz="23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Всероссийские проверочные работы;</a:t>
            </a:r>
          </a:p>
          <a:p>
            <a:pPr algn="just">
              <a:lnSpc>
                <a:spcPct val="90000"/>
              </a:lnSpc>
            </a:pPr>
            <a:r>
              <a:rPr lang="ru-RU" sz="23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выставка результатов проектных работ (других творческих работ) за 4-й год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1581088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Скругленный прямоугольник 3"/>
          <p:cNvSpPr>
            <a:spLocks noChangeArrowheads="1"/>
          </p:cNvSpPr>
          <p:nvPr/>
        </p:nvSpPr>
        <p:spPr bwMode="auto">
          <a:xfrm>
            <a:off x="5220459" y="1717038"/>
            <a:ext cx="5136917" cy="114994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63" tIns="53385" rIns="102663" bIns="53385" anchor="ctr"/>
          <a:lstStyle/>
          <a:p>
            <a:pPr algn="ctr" eaLnBrk="0" hangingPunct="0"/>
            <a:endParaRPr lang="ru-RU" altLang="ru-RU"/>
          </a:p>
        </p:txBody>
      </p:sp>
      <p:sp>
        <p:nvSpPr>
          <p:cNvPr id="30725" name="Прямоугольник 19"/>
          <p:cNvSpPr>
            <a:spLocks noChangeArrowheads="1"/>
          </p:cNvSpPr>
          <p:nvPr/>
        </p:nvSpPr>
        <p:spPr bwMode="auto">
          <a:xfrm>
            <a:off x="5283580" y="1697784"/>
            <a:ext cx="5263158" cy="11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 eaLnBrk="0" hangingPunct="0"/>
            <a:r>
              <a:rPr lang="ru-RU" altLang="ru-RU" sz="1800" b="1" dirty="0"/>
              <a:t>Общее понимание, ориентация в тексте</a:t>
            </a:r>
          </a:p>
          <a:p>
            <a:pPr eaLnBrk="0" hangingPunct="0">
              <a:buFont typeface="Arial" charset="0"/>
              <a:buChar char="•"/>
            </a:pPr>
            <a:r>
              <a:rPr lang="ru-RU" altLang="ru-RU" sz="1600" dirty="0"/>
              <a:t>поиск и выявление разного вида информации</a:t>
            </a:r>
          </a:p>
          <a:p>
            <a:pPr eaLnBrk="0" hangingPunct="0">
              <a:buFont typeface="Arial" charset="0"/>
              <a:buChar char="•"/>
            </a:pPr>
            <a:r>
              <a:rPr lang="ru-RU" altLang="ru-RU" sz="1600" dirty="0"/>
              <a:t>прямые выводы и заключения на основе фактов</a:t>
            </a:r>
          </a:p>
          <a:p>
            <a:pPr eaLnBrk="0" hangingPunct="0">
              <a:buFont typeface="Arial" charset="0"/>
              <a:buChar char="•"/>
            </a:pPr>
            <a:r>
              <a:rPr lang="ru-RU" altLang="ru-RU" sz="1600" dirty="0"/>
              <a:t>понимание основной идеи</a:t>
            </a:r>
          </a:p>
        </p:txBody>
      </p:sp>
      <p:sp>
        <p:nvSpPr>
          <p:cNvPr id="30726" name="Скругленный прямоугольник 20"/>
          <p:cNvSpPr>
            <a:spLocks noChangeArrowheads="1"/>
          </p:cNvSpPr>
          <p:nvPr/>
        </p:nvSpPr>
        <p:spPr bwMode="auto">
          <a:xfrm>
            <a:off x="5220459" y="3085766"/>
            <a:ext cx="5179616" cy="165227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63" tIns="53385" rIns="102663" bIns="53385" anchor="ctr"/>
          <a:lstStyle/>
          <a:p>
            <a:pPr algn="ctr" eaLnBrk="0" hangingPunct="0"/>
            <a:endParaRPr lang="ru-RU" altLang="ru-RU"/>
          </a:p>
        </p:txBody>
      </p:sp>
      <p:sp>
        <p:nvSpPr>
          <p:cNvPr id="30727" name="Прямоугольник 21"/>
          <p:cNvSpPr>
            <a:spLocks noChangeArrowheads="1"/>
          </p:cNvSpPr>
          <p:nvPr/>
        </p:nvSpPr>
        <p:spPr bwMode="auto">
          <a:xfrm>
            <a:off x="5536062" y="3131273"/>
            <a:ext cx="4463009" cy="164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 eaLnBrk="0" hangingPunct="0"/>
            <a:r>
              <a:rPr lang="ru-RU" altLang="ru-RU" sz="1800" b="1" dirty="0"/>
              <a:t>Детальное понимание содержания и формы текста</a:t>
            </a:r>
          </a:p>
          <a:p>
            <a:pPr eaLnBrk="0" hangingPunct="0">
              <a:buFont typeface="Arial" charset="0"/>
              <a:buChar char="•"/>
            </a:pPr>
            <a:r>
              <a:rPr lang="ru-RU" altLang="ru-RU" sz="1600" dirty="0"/>
              <a:t>анализ, интерпретация и обобщение информации</a:t>
            </a:r>
          </a:p>
          <a:p>
            <a:pPr eaLnBrk="0" hangingPunct="0">
              <a:buFont typeface="Arial" charset="0"/>
              <a:buChar char="•"/>
            </a:pPr>
            <a:r>
              <a:rPr lang="ru-RU" altLang="ru-RU" sz="1600" dirty="0"/>
              <a:t>сложные выводы</a:t>
            </a:r>
          </a:p>
          <a:p>
            <a:pPr eaLnBrk="0" hangingPunct="0">
              <a:buFont typeface="Arial" charset="0"/>
              <a:buChar char="•"/>
            </a:pPr>
            <a:r>
              <a:rPr lang="ru-RU" altLang="ru-RU" sz="1600" dirty="0"/>
              <a:t>оценочные суждения</a:t>
            </a:r>
          </a:p>
        </p:txBody>
      </p:sp>
      <p:sp>
        <p:nvSpPr>
          <p:cNvPr id="30728" name="Скругленный прямоугольник 22"/>
          <p:cNvSpPr>
            <a:spLocks noChangeArrowheads="1"/>
          </p:cNvSpPr>
          <p:nvPr/>
        </p:nvSpPr>
        <p:spPr bwMode="auto">
          <a:xfrm>
            <a:off x="5220459" y="4932324"/>
            <a:ext cx="5179616" cy="20233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63" tIns="53385" rIns="102663" bIns="53385" anchor="ctr"/>
          <a:lstStyle/>
          <a:p>
            <a:pPr algn="ctr" eaLnBrk="0" hangingPunct="0"/>
            <a:endParaRPr lang="ru-RU" altLang="ru-RU"/>
          </a:p>
        </p:txBody>
      </p:sp>
      <p:sp>
        <p:nvSpPr>
          <p:cNvPr id="30729" name="Прямоугольник 23"/>
          <p:cNvSpPr>
            <a:spLocks noChangeArrowheads="1"/>
          </p:cNvSpPr>
          <p:nvPr/>
        </p:nvSpPr>
        <p:spPr bwMode="auto">
          <a:xfrm>
            <a:off x="5664162" y="5011088"/>
            <a:ext cx="4717348" cy="167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 eaLnBrk="0" hangingPunct="0"/>
            <a:r>
              <a:rPr lang="ru-RU" altLang="ru-RU" sz="1800" b="1" dirty="0"/>
              <a:t>Выход за рамки текста, его использование для решения разнообразных задач</a:t>
            </a:r>
          </a:p>
          <a:p>
            <a:pPr eaLnBrk="0" hangingPunct="0">
              <a:buFont typeface="Arial" charset="0"/>
              <a:buChar char="•"/>
            </a:pPr>
            <a:r>
              <a:rPr lang="ru-RU" altLang="ru-RU" sz="1600" dirty="0"/>
              <a:t>без привлечения дополнительной информации</a:t>
            </a:r>
          </a:p>
          <a:p>
            <a:pPr eaLnBrk="0" hangingPunct="0">
              <a:buFont typeface="Arial" charset="0"/>
              <a:buChar char="•"/>
            </a:pPr>
            <a:r>
              <a:rPr lang="ru-RU" altLang="ru-RU" sz="1600" dirty="0"/>
              <a:t>с привлечением дополнительной информации</a:t>
            </a:r>
          </a:p>
        </p:txBody>
      </p:sp>
      <p:sp>
        <p:nvSpPr>
          <p:cNvPr id="30730" name="Скругленный прямоугольник 11"/>
          <p:cNvSpPr>
            <a:spLocks noChangeArrowheads="1"/>
          </p:cNvSpPr>
          <p:nvPr/>
        </p:nvSpPr>
        <p:spPr bwMode="auto">
          <a:xfrm>
            <a:off x="0" y="1923243"/>
            <a:ext cx="3939478" cy="32730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63" tIns="53385" rIns="102663" bIns="53385" anchor="ctr"/>
          <a:lstStyle/>
          <a:p>
            <a:pPr algn="ctr" eaLnBrk="0" hangingPunct="0">
              <a:lnSpc>
                <a:spcPct val="85000"/>
              </a:lnSpc>
            </a:pPr>
            <a:r>
              <a:rPr lang="ru-RU" altLang="ru-RU" sz="1800" b="1" i="1" dirty="0"/>
              <a:t>историческая проблематика</a:t>
            </a:r>
          </a:p>
        </p:txBody>
      </p:sp>
      <p:pic>
        <p:nvPicPr>
          <p:cNvPr id="30731" name="Рисунок 12"/>
          <p:cNvPicPr>
            <a:picLocks noChangeAspect="1" noChangeArrowheads="1"/>
          </p:cNvPicPr>
          <p:nvPr/>
        </p:nvPicPr>
        <p:blipFill>
          <a:blip r:embed="rId3" cstate="print"/>
          <a:srcRect l="34146" t="14973" r="3210" b="14377"/>
          <a:stretch>
            <a:fillRect/>
          </a:stretch>
        </p:blipFill>
        <p:spPr bwMode="auto">
          <a:xfrm>
            <a:off x="3170891" y="3994167"/>
            <a:ext cx="1654136" cy="128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Рисунок 2"/>
          <p:cNvPicPr>
            <a:picLocks noChangeAspect="1" noChangeArrowheads="1"/>
          </p:cNvPicPr>
          <p:nvPr/>
        </p:nvPicPr>
        <p:blipFill>
          <a:blip r:embed="rId4" cstate="print"/>
          <a:srcRect l="34102" t="15178" r="3847" b="13850"/>
          <a:stretch>
            <a:fillRect/>
          </a:stretch>
        </p:blipFill>
        <p:spPr bwMode="auto">
          <a:xfrm>
            <a:off x="193076" y="2448660"/>
            <a:ext cx="1936323" cy="11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Рисунок 3"/>
          <p:cNvPicPr>
            <a:picLocks noChangeAspect="1" noChangeArrowheads="1"/>
          </p:cNvPicPr>
          <p:nvPr/>
        </p:nvPicPr>
        <p:blipFill>
          <a:blip r:embed="rId5" cstate="print"/>
          <a:srcRect l="2051" t="19896" r="66283" b="22261"/>
          <a:stretch>
            <a:fillRect/>
          </a:stretch>
        </p:blipFill>
        <p:spPr bwMode="auto">
          <a:xfrm>
            <a:off x="2134967" y="2445160"/>
            <a:ext cx="965376" cy="11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4" name="Rectangle 3"/>
          <p:cNvSpPr>
            <a:spLocks noChangeArrowheads="1"/>
          </p:cNvSpPr>
          <p:nvPr/>
        </p:nvSpPr>
        <p:spPr bwMode="auto">
          <a:xfrm>
            <a:off x="0" y="0"/>
            <a:ext cx="210714" cy="4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 anchor="ctr">
            <a:spAutoFit/>
          </a:bodyPr>
          <a:lstStyle/>
          <a:p>
            <a:pPr eaLnBrk="0" hangingPunct="0"/>
            <a:endParaRPr lang="ru-RU" altLang="ru-RU"/>
          </a:p>
        </p:txBody>
      </p:sp>
      <p:sp>
        <p:nvSpPr>
          <p:cNvPr id="30735" name="Скругленный прямоугольник 17"/>
          <p:cNvSpPr>
            <a:spLocks noChangeArrowheads="1"/>
          </p:cNvSpPr>
          <p:nvPr/>
        </p:nvSpPr>
        <p:spPr bwMode="auto">
          <a:xfrm>
            <a:off x="0" y="1494615"/>
            <a:ext cx="3972895" cy="40781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63" tIns="53385" rIns="102663" bIns="53385" anchor="ctr"/>
          <a:lstStyle/>
          <a:p>
            <a:pPr algn="ctr" eaLnBrk="0" hangingPunct="0">
              <a:lnSpc>
                <a:spcPct val="85000"/>
              </a:lnSpc>
            </a:pPr>
            <a:r>
              <a:rPr lang="ru-RU" altLang="ru-RU" b="1" i="1"/>
              <a:t>Научно-популярные тексты</a:t>
            </a:r>
          </a:p>
        </p:txBody>
      </p:sp>
      <p:pic>
        <p:nvPicPr>
          <p:cNvPr id="30736" name="Рисунок 24"/>
          <p:cNvPicPr>
            <a:picLocks noChangeAspect="1" noChangeArrowheads="1"/>
          </p:cNvPicPr>
          <p:nvPr/>
        </p:nvPicPr>
        <p:blipFill>
          <a:blip r:embed="rId6" cstate="print"/>
          <a:srcRect l="33591" t="15178" r="2821" b="14467"/>
          <a:stretch>
            <a:fillRect/>
          </a:stretch>
        </p:blipFill>
        <p:spPr bwMode="auto">
          <a:xfrm>
            <a:off x="193076" y="4020422"/>
            <a:ext cx="1919614" cy="12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7" name="Рисунок 27"/>
          <p:cNvPicPr>
            <a:picLocks noChangeAspect="1" noChangeArrowheads="1"/>
          </p:cNvPicPr>
          <p:nvPr/>
        </p:nvPicPr>
        <p:blipFill>
          <a:blip r:embed="rId7" cstate="print"/>
          <a:srcRect l="1469" t="34404" r="66864" b="19888"/>
          <a:stretch>
            <a:fillRect/>
          </a:stretch>
        </p:blipFill>
        <p:spPr bwMode="auto">
          <a:xfrm>
            <a:off x="2114546" y="3994167"/>
            <a:ext cx="972802" cy="8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8" name="Рисунок 28"/>
          <p:cNvPicPr>
            <a:picLocks noChangeAspect="1" noChangeArrowheads="1"/>
          </p:cNvPicPr>
          <p:nvPr/>
        </p:nvPicPr>
        <p:blipFill>
          <a:blip r:embed="rId8" cstate="print"/>
          <a:srcRect l="37473" t="25217" r="36911" b="49542"/>
          <a:stretch>
            <a:fillRect/>
          </a:stretch>
        </p:blipFill>
        <p:spPr bwMode="auto">
          <a:xfrm>
            <a:off x="2112689" y="4725790"/>
            <a:ext cx="972802" cy="55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9" name="Скругленный прямоугольник 29"/>
          <p:cNvSpPr>
            <a:spLocks noChangeArrowheads="1"/>
          </p:cNvSpPr>
          <p:nvPr/>
        </p:nvSpPr>
        <p:spPr bwMode="auto">
          <a:xfrm>
            <a:off x="193076" y="5264879"/>
            <a:ext cx="4631951" cy="5740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63" tIns="53385" rIns="102663" bIns="53385" anchor="ctr"/>
          <a:lstStyle/>
          <a:p>
            <a:pPr algn="ctr" eaLnBrk="0" hangingPunct="0">
              <a:lnSpc>
                <a:spcPct val="85000"/>
              </a:lnSpc>
            </a:pPr>
            <a:r>
              <a:rPr lang="en-US" altLang="ru-RU" sz="1800" b="1" i="1" dirty="0"/>
              <a:t>“</a:t>
            </a:r>
            <a:r>
              <a:rPr lang="ru-RU" altLang="ru-RU" sz="1800" b="1" i="1" dirty="0"/>
              <a:t>Занимательные опыты</a:t>
            </a:r>
            <a:r>
              <a:rPr lang="en-US" altLang="ru-RU" sz="1800" b="1" i="1" dirty="0"/>
              <a:t>”</a:t>
            </a:r>
            <a:r>
              <a:rPr lang="ru-RU" altLang="ru-RU" sz="1800" b="1" i="1" dirty="0"/>
              <a:t>,</a:t>
            </a:r>
          </a:p>
          <a:p>
            <a:pPr algn="ctr" eaLnBrk="0" hangingPunct="0">
              <a:lnSpc>
                <a:spcPct val="85000"/>
              </a:lnSpc>
            </a:pPr>
            <a:r>
              <a:rPr lang="en-US" altLang="ru-RU" sz="1800" b="1" i="1" dirty="0"/>
              <a:t>“</a:t>
            </a:r>
            <a:r>
              <a:rPr lang="ru-RU" altLang="ru-RU" sz="1800" b="1" i="1" dirty="0"/>
              <a:t>Удивительные животные</a:t>
            </a:r>
            <a:r>
              <a:rPr lang="en-US" altLang="ru-RU" sz="1800" b="1" i="1" dirty="0"/>
              <a:t>”</a:t>
            </a:r>
            <a:endParaRPr lang="ru-RU" altLang="ru-RU" sz="1800" b="1" i="1" dirty="0"/>
          </a:p>
        </p:txBody>
      </p:sp>
      <p:sp>
        <p:nvSpPr>
          <p:cNvPr id="30740" name="Скругленный прямоугольник 30"/>
          <p:cNvSpPr>
            <a:spLocks noChangeArrowheads="1"/>
          </p:cNvSpPr>
          <p:nvPr/>
        </p:nvSpPr>
        <p:spPr bwMode="auto">
          <a:xfrm>
            <a:off x="3087348" y="2646442"/>
            <a:ext cx="1663418" cy="5005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63" tIns="53385" rIns="102663" bIns="53385" anchor="ctr"/>
          <a:lstStyle/>
          <a:p>
            <a:pPr algn="ctr" eaLnBrk="0" hangingPunct="0">
              <a:lnSpc>
                <a:spcPct val="85000"/>
              </a:lnSpc>
            </a:pPr>
            <a:r>
              <a:rPr lang="en-US" altLang="ru-RU" sz="1800" b="1" i="1" dirty="0"/>
              <a:t>“</a:t>
            </a:r>
            <a:r>
              <a:rPr lang="ru-RU" altLang="ru-RU" sz="1800" b="1" i="1" dirty="0"/>
              <a:t>Александр</a:t>
            </a:r>
          </a:p>
          <a:p>
            <a:pPr algn="ctr" eaLnBrk="0" hangingPunct="0">
              <a:lnSpc>
                <a:spcPct val="85000"/>
              </a:lnSpc>
            </a:pPr>
            <a:r>
              <a:rPr lang="ru-RU" altLang="ru-RU" sz="1800" b="1" i="1" dirty="0"/>
              <a:t>Невский</a:t>
            </a:r>
            <a:r>
              <a:rPr lang="en-US" altLang="ru-RU" sz="1800" b="1" i="1" dirty="0"/>
              <a:t>”</a:t>
            </a:r>
            <a:endParaRPr lang="ru-RU" altLang="ru-RU" sz="1800" b="1" i="1" dirty="0"/>
          </a:p>
        </p:txBody>
      </p:sp>
      <p:sp>
        <p:nvSpPr>
          <p:cNvPr id="30741" name="Скругленный прямоугольник 31"/>
          <p:cNvSpPr>
            <a:spLocks noChangeArrowheads="1"/>
          </p:cNvSpPr>
          <p:nvPr/>
        </p:nvSpPr>
        <p:spPr bwMode="auto">
          <a:xfrm>
            <a:off x="193076" y="3738625"/>
            <a:ext cx="4631951" cy="32730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63" tIns="53385" rIns="102663" bIns="53385" anchor="ctr"/>
          <a:lstStyle/>
          <a:p>
            <a:pPr algn="ctr" eaLnBrk="0" hangingPunct="0">
              <a:lnSpc>
                <a:spcPct val="85000"/>
              </a:lnSpc>
            </a:pPr>
            <a:r>
              <a:rPr lang="ru-RU" altLang="ru-RU" sz="1800" b="1" i="1" dirty="0"/>
              <a:t>естественнонаучная проблематика</a:t>
            </a:r>
          </a:p>
        </p:txBody>
      </p:sp>
      <p:sp>
        <p:nvSpPr>
          <p:cNvPr id="30742" name="Скругленный прямоугольник 32"/>
          <p:cNvSpPr>
            <a:spLocks noChangeArrowheads="1"/>
          </p:cNvSpPr>
          <p:nvPr/>
        </p:nvSpPr>
        <p:spPr bwMode="auto">
          <a:xfrm>
            <a:off x="193075" y="6007004"/>
            <a:ext cx="4633807" cy="32730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63" tIns="53385" rIns="102663" bIns="53385" anchor="ctr"/>
          <a:lstStyle/>
          <a:p>
            <a:pPr algn="ctr" eaLnBrk="0" hangingPunct="0">
              <a:lnSpc>
                <a:spcPct val="85000"/>
              </a:lnSpc>
            </a:pPr>
            <a:r>
              <a:rPr lang="ru-RU" altLang="ru-RU" sz="1800" b="1" i="1" dirty="0"/>
              <a:t>обществоведческая проблематика</a:t>
            </a:r>
          </a:p>
        </p:txBody>
      </p:sp>
      <p:pic>
        <p:nvPicPr>
          <p:cNvPr id="30743" name="Рисунок 33"/>
          <p:cNvPicPr>
            <a:picLocks noChangeAspect="1" noChangeArrowheads="1"/>
          </p:cNvPicPr>
          <p:nvPr/>
        </p:nvPicPr>
        <p:blipFill>
          <a:blip r:embed="rId9" cstate="print"/>
          <a:srcRect l="33591" t="14769" r="2820" b="13850"/>
          <a:stretch>
            <a:fillRect/>
          </a:stretch>
        </p:blipFill>
        <p:spPr bwMode="auto">
          <a:xfrm>
            <a:off x="213498" y="6323807"/>
            <a:ext cx="1785946" cy="109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4" name="Рисунок 34"/>
          <p:cNvPicPr>
            <a:picLocks noChangeAspect="1" noChangeArrowheads="1"/>
          </p:cNvPicPr>
          <p:nvPr/>
        </p:nvPicPr>
        <p:blipFill>
          <a:blip r:embed="rId10" cstate="print"/>
          <a:srcRect l="2692" t="23178" r="66411" b="9749"/>
          <a:stretch>
            <a:fillRect/>
          </a:stretch>
        </p:blipFill>
        <p:spPr bwMode="auto">
          <a:xfrm>
            <a:off x="1992017" y="6348311"/>
            <a:ext cx="883691" cy="107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5" name="Скругленный прямоугольник 35"/>
          <p:cNvSpPr>
            <a:spLocks noChangeArrowheads="1"/>
          </p:cNvSpPr>
          <p:nvPr/>
        </p:nvSpPr>
        <p:spPr bwMode="auto">
          <a:xfrm>
            <a:off x="3070640" y="6623106"/>
            <a:ext cx="1206720" cy="49883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63" tIns="53385" rIns="102663" bIns="53385" anchor="ctr"/>
          <a:lstStyle/>
          <a:p>
            <a:pPr algn="ctr" eaLnBrk="0" hangingPunct="0">
              <a:lnSpc>
                <a:spcPct val="85000"/>
              </a:lnSpc>
            </a:pPr>
            <a:r>
              <a:rPr lang="en-US" altLang="ru-RU" sz="1800" b="1" i="1" dirty="0"/>
              <a:t>“</a:t>
            </a:r>
            <a:r>
              <a:rPr lang="ru-RU" altLang="ru-RU" sz="1800" b="1" i="1" dirty="0"/>
              <a:t>Семья</a:t>
            </a:r>
            <a:r>
              <a:rPr lang="en-US" altLang="ru-RU" sz="1800" b="1" i="1" dirty="0"/>
              <a:t>”</a:t>
            </a:r>
            <a:endParaRPr lang="ru-RU" altLang="ru-RU" sz="1800" b="1" i="1" dirty="0"/>
          </a:p>
        </p:txBody>
      </p:sp>
    </p:spTree>
    <p:extLst>
      <p:ext uri="{BB962C8B-B14F-4D97-AF65-F5344CB8AC3E}">
        <p14:creationId xmlns:p14="http://schemas.microsoft.com/office/powerpoint/2010/main" val="3578847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knigipro.com/images/header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95077"/>
            <a:ext cx="10693400" cy="20163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39127" y="4495012"/>
            <a:ext cx="4065072" cy="597656"/>
          </a:xfrm>
          <a:prstGeom prst="rect">
            <a:avLst/>
          </a:prstGeom>
        </p:spPr>
        <p:txBody>
          <a:bodyPr wrap="none" lIns="104196" tIns="52098" rIns="104196" bIns="52098">
            <a:spAutoFit/>
          </a:bodyPr>
          <a:lstStyle/>
          <a:p>
            <a:pPr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успешные ученики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062535" y="207984"/>
            <a:ext cx="6736748" cy="1032098"/>
          </a:xfrm>
          <a:prstGeom prst="rect">
            <a:avLst/>
          </a:prstGeom>
        </p:spPr>
        <p:txBody>
          <a:bodyPr vert="horz" lIns="104196" tIns="52098" rIns="104196" bIns="52098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ru-RU" sz="1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319475"/>
            <a:ext cx="10693400" cy="0"/>
          </a:xfrm>
          <a:prstGeom prst="line">
            <a:avLst/>
          </a:prstGeom>
          <a:ln>
            <a:noFill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405" name="Picture 5" descr="http://ledeen.ru/myimages/papka/teacher-vector.jpg"/>
          <p:cNvPicPr>
            <a:picLocks noChangeAspect="1" noChangeArrowheads="1"/>
          </p:cNvPicPr>
          <p:nvPr/>
        </p:nvPicPr>
        <p:blipFill>
          <a:blip r:embed="rId3" cstate="print"/>
          <a:srcRect l="17104" r="19612"/>
          <a:stretch>
            <a:fillRect/>
          </a:stretch>
        </p:blipFill>
        <p:spPr bwMode="auto">
          <a:xfrm>
            <a:off x="294139" y="1279562"/>
            <a:ext cx="2105234" cy="3193101"/>
          </a:xfrm>
          <a:prstGeom prst="rect">
            <a:avLst/>
          </a:prstGeom>
          <a:noFill/>
        </p:spPr>
      </p:pic>
      <p:sp>
        <p:nvSpPr>
          <p:cNvPr id="14" name="Содержимое 2"/>
          <p:cNvSpPr txBox="1">
            <a:spLocks/>
          </p:cNvSpPr>
          <p:nvPr/>
        </p:nvSpPr>
        <p:spPr>
          <a:xfrm>
            <a:off x="2736210" y="1279554"/>
            <a:ext cx="5473608" cy="1032098"/>
          </a:xfrm>
          <a:prstGeom prst="rect">
            <a:avLst/>
          </a:prstGeom>
          <a:solidFill>
            <a:schemeClr val="bg1"/>
          </a:solidFill>
        </p:spPr>
        <p:txBody>
          <a:bodyPr vert="horz" lIns="104196" tIns="52098" rIns="104196" bIns="5209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Качество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школьного образования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детерминируется качеством подготовки педагогов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(По результатам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PISA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3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2820419" y="2549829"/>
            <a:ext cx="5473608" cy="1508451"/>
          </a:xfrm>
          <a:prstGeom prst="rect">
            <a:avLst/>
          </a:prstGeom>
        </p:spPr>
        <p:txBody>
          <a:bodyPr vert="horz" lIns="104196" tIns="52098" rIns="104196" bIns="5209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Качество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образовательных достижений школьников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детерминируется качеством учебных заданий,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предлагаемых им педагогами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(По результатам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ITL, PISA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3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09" name="Picture 9" descr="J:\Практика образования_2014\_MiniObl\Mat_c\Mat_2kl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0095" y="1137425"/>
            <a:ext cx="1477377" cy="182602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02411" name="Picture 11" descr="J:\Практика образования_2014\_MiniObl\Rus_c\Rus_4kl_1ch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8021" y="1693170"/>
            <a:ext cx="1548319" cy="1890752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02412" name="Picture 12" descr="J:\Практика образования_2014\_MiniObl\__DIDAKTIKA_SISTEMA Zankova\Marafon_2012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85178" y="2487092"/>
            <a:ext cx="1376496" cy="181461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" y="4495800"/>
            <a:ext cx="4475163" cy="585788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Успешный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учитель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4567554" y="4709325"/>
            <a:ext cx="842094" cy="23817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4196" tIns="52098" rIns="104196" bIns="52098"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1476840" y="7186704"/>
            <a:ext cx="210603" cy="52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51" tIns="52125" rIns="104251" bIns="52125">
            <a:spAutoFit/>
          </a:bodyPr>
          <a:lstStyle/>
          <a:p>
            <a:endParaRPr lang="ru-RU" altLang="ru-RU" sz="2700" dirty="0">
              <a:latin typeface="Times New Roman" pitchFamily="18" charset="0"/>
            </a:endParaRPr>
          </a:p>
        </p:txBody>
      </p:sp>
      <p:sp>
        <p:nvSpPr>
          <p:cNvPr id="10244" name="TextBox 35"/>
          <p:cNvSpPr txBox="1">
            <a:spLocks noChangeArrowheads="1"/>
          </p:cNvSpPr>
          <p:nvPr/>
        </p:nvSpPr>
        <p:spPr bwMode="auto">
          <a:xfrm>
            <a:off x="154474" y="1476376"/>
            <a:ext cx="10304794" cy="28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51" tIns="52125" rIns="104251" bIns="52125">
            <a:spAutoFit/>
          </a:bodyPr>
          <a:lstStyle/>
          <a:p>
            <a:pPr eaLnBrk="0" hangingPunct="0">
              <a:lnSpc>
                <a:spcPct val="80000"/>
              </a:lnSpc>
              <a:spcAft>
                <a:spcPts val="600"/>
              </a:spcAft>
            </a:pPr>
            <a:r>
              <a:rPr lang="ru-RU" sz="2700" b="1" dirty="0" smtClean="0">
                <a:solidFill>
                  <a:srgbClr val="000099"/>
                </a:solidFill>
              </a:rPr>
              <a:t>1. </a:t>
            </a:r>
            <a:r>
              <a:rPr lang="ru-RU" sz="3200" b="1" dirty="0" smtClean="0">
                <a:solidFill>
                  <a:srgbClr val="000099"/>
                </a:solidFill>
              </a:rPr>
              <a:t>Стратегии поведения</a:t>
            </a:r>
            <a:r>
              <a:rPr lang="en-US" sz="3200" b="1" dirty="0" smtClean="0">
                <a:solidFill>
                  <a:srgbClr val="000099"/>
                </a:solidFill>
              </a:rPr>
              <a:t> </a:t>
            </a:r>
            <a:r>
              <a:rPr lang="ru-RU" sz="3200" b="1" dirty="0" smtClean="0">
                <a:solidFill>
                  <a:srgbClr val="000099"/>
                </a:solidFill>
              </a:rPr>
              <a:t>в ситуации неопределенности</a:t>
            </a:r>
          </a:p>
          <a:p>
            <a:pPr eaLnBrk="0" hangingPunct="0">
              <a:lnSpc>
                <a:spcPct val="80000"/>
              </a:lnSpc>
            </a:pPr>
            <a:r>
              <a:rPr lang="ru-RU" altLang="ru-RU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Пассивное </a:t>
            </a:r>
            <a:r>
              <a:rPr lang="ru-RU" altLang="ru-RU" sz="28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поведение</a:t>
            </a:r>
            <a:r>
              <a:rPr lang="ru-RU" altLang="ru-RU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altLang="ru-RU" sz="2400" i="1" dirty="0" smtClean="0">
                <a:latin typeface="Arial" pitchFamily="34" charset="0"/>
                <a:cs typeface="Arial" pitchFamily="34" charset="0"/>
              </a:rPr>
              <a:t>Лучше </a:t>
            </a:r>
            <a:r>
              <a:rPr lang="ru-RU" altLang="ru-RU" sz="2400" i="1" dirty="0">
                <a:latin typeface="Arial" pitchFamily="34" charset="0"/>
                <a:cs typeface="Arial" pitchFamily="34" charset="0"/>
              </a:rPr>
              <a:t>подожду, как-нибудь </a:t>
            </a:r>
            <a:r>
              <a:rPr lang="ru-RU" altLang="ru-RU" sz="2400" i="1" dirty="0" smtClean="0">
                <a:latin typeface="Arial" pitchFamily="34" charset="0"/>
                <a:cs typeface="Arial" pitchFamily="34" charset="0"/>
              </a:rPr>
              <a:t>обойдётся.</a:t>
            </a:r>
            <a:r>
              <a:rPr lang="ru-RU" alt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0" hangingPunct="0">
              <a:lnSpc>
                <a:spcPct val="80000"/>
              </a:lnSpc>
            </a:pPr>
            <a:r>
              <a:rPr lang="ru-RU" altLang="ru-RU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Стереотипное поведение: </a:t>
            </a:r>
            <a:r>
              <a:rPr lang="ru-RU" altLang="ru-RU" sz="2400" i="1" dirty="0" smtClean="0">
                <a:latin typeface="Arial" pitchFamily="34" charset="0"/>
                <a:cs typeface="Arial" pitchFamily="34" charset="0"/>
              </a:rPr>
              <a:t>Лучшее – враг хорошего</a:t>
            </a:r>
            <a:r>
              <a:rPr lang="ru-RU" altLang="ru-RU" sz="2800" i="1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eaLnBrk="0" hangingPunct="0">
              <a:lnSpc>
                <a:spcPct val="80000"/>
              </a:lnSpc>
            </a:pPr>
            <a:r>
              <a:rPr lang="ru-RU" altLang="ru-RU" sz="2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Хаотичное поведение: </a:t>
            </a:r>
            <a:r>
              <a:rPr lang="ru-RU" altLang="ru-RU" sz="2400" i="1" dirty="0" smtClean="0">
                <a:latin typeface="Arial" pitchFamily="34" charset="0"/>
                <a:cs typeface="Arial" pitchFamily="34" charset="0"/>
              </a:rPr>
              <a:t>А вдруг повезёт!</a:t>
            </a:r>
            <a:r>
              <a:rPr lang="ru-RU" altLang="ru-RU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0" hangingPunct="0">
              <a:lnSpc>
                <a:spcPct val="80000"/>
              </a:lnSpc>
            </a:pPr>
            <a:endParaRPr lang="en-US" alt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80000"/>
              </a:lnSpc>
            </a:pPr>
            <a:r>
              <a:rPr lang="ru-RU" altLang="ru-RU" sz="27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Поисковая активность: </a:t>
            </a:r>
          </a:p>
          <a:p>
            <a:pPr eaLnBrk="0" hangingPunct="0">
              <a:lnSpc>
                <a:spcPct val="80000"/>
              </a:lnSpc>
            </a:pPr>
            <a:r>
              <a:rPr lang="ru-RU" altLang="ru-RU" sz="24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Перебор вариантов с отслеживанием результатов каждого шага</a:t>
            </a:r>
            <a:endParaRPr lang="ru-RU" altLang="ru-RU" sz="2400" b="1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50" name="AutoShape 10" descr="Опыт показывает, что ребенок сам по себе очень любознателен от природы - Картинка 9565/11"/>
          <p:cNvSpPr>
            <a:spLocks noChangeAspect="1" noChangeArrowheads="1"/>
          </p:cNvSpPr>
          <p:nvPr/>
        </p:nvSpPr>
        <p:spPr bwMode="auto">
          <a:xfrm>
            <a:off x="181936" y="-159273"/>
            <a:ext cx="356447" cy="33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/>
          <a:lstStyle/>
          <a:p>
            <a:pPr eaLnBrk="0" hangingPunct="0"/>
            <a:endParaRPr lang="ru-RU" altLang="ru-RU"/>
          </a:p>
        </p:txBody>
      </p:sp>
      <p:sp>
        <p:nvSpPr>
          <p:cNvPr id="10252" name="AutoShape 14" descr="Разработки уроков по химии ряд активности металлов - Сетевая библиотека"/>
          <p:cNvSpPr>
            <a:spLocks noChangeAspect="1" noChangeArrowheads="1"/>
          </p:cNvSpPr>
          <p:nvPr/>
        </p:nvSpPr>
        <p:spPr bwMode="auto">
          <a:xfrm>
            <a:off x="360159" y="8752"/>
            <a:ext cx="356447" cy="33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/>
          <a:lstStyle/>
          <a:p>
            <a:pPr eaLnBrk="0" hangingPunct="0"/>
            <a:endParaRPr lang="ru-RU" altLang="ru-RU"/>
          </a:p>
        </p:txBody>
      </p:sp>
      <p:sp>
        <p:nvSpPr>
          <p:cNvPr id="10254" name="AutoShape 18" descr="DataLife Engine Версия для печати Детишки для оформления работ"/>
          <p:cNvSpPr>
            <a:spLocks noChangeAspect="1" noChangeArrowheads="1"/>
          </p:cNvSpPr>
          <p:nvPr/>
        </p:nvSpPr>
        <p:spPr bwMode="auto">
          <a:xfrm>
            <a:off x="668337" y="157526"/>
            <a:ext cx="356447" cy="33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51" tIns="52125" rIns="104251" bIns="52125"/>
          <a:lstStyle/>
          <a:p>
            <a:pPr eaLnBrk="0" hangingPunct="0"/>
            <a:endParaRPr lang="ru-RU" altLang="ru-RU"/>
          </a:p>
        </p:txBody>
      </p:sp>
      <p:sp>
        <p:nvSpPr>
          <p:cNvPr id="21" name="Заголовок 5"/>
          <p:cNvSpPr txBox="1">
            <a:spLocks/>
          </p:cNvSpPr>
          <p:nvPr/>
        </p:nvSpPr>
        <p:spPr>
          <a:xfrm>
            <a:off x="0" y="972319"/>
            <a:ext cx="10693400" cy="504056"/>
          </a:xfrm>
          <a:prstGeom prst="rect">
            <a:avLst/>
          </a:prstGeom>
          <a:effectLst/>
        </p:spPr>
        <p:txBody>
          <a:bodyPr lIns="104251" tIns="52125" rIns="104251" bIns="52125"/>
          <a:lstStyle/>
          <a:p>
            <a:pPr algn="ctr" eaLnBrk="0" hangingPunct="0">
              <a:lnSpc>
                <a:spcPct val="75000"/>
              </a:lnSpc>
              <a:defRPr/>
            </a:pP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Чем владеет успешный ученик?</a:t>
            </a:r>
            <a:endParaRPr 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8947119" y="5733841"/>
            <a:ext cx="1531414" cy="12871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lIns="104251" tIns="52125" rIns="104251" bIns="52125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ru-RU" sz="24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Знания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ru-RU" sz="24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Связи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ru-RU" sz="24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Перенос</a:t>
            </a:r>
          </a:p>
          <a:p>
            <a:pPr algn="ctr" eaLnBrk="0" hangingPunct="0">
              <a:lnSpc>
                <a:spcPct val="80000"/>
              </a:lnSpc>
            </a:pPr>
            <a:r>
              <a:rPr lang="ru-RU" altLang="ru-RU" sz="24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Позиция</a:t>
            </a:r>
          </a:p>
        </p:txBody>
      </p:sp>
      <p:sp>
        <p:nvSpPr>
          <p:cNvPr id="24" name="Заголовок 5"/>
          <p:cNvSpPr txBox="1">
            <a:spLocks/>
          </p:cNvSpPr>
          <p:nvPr/>
        </p:nvSpPr>
        <p:spPr>
          <a:xfrm>
            <a:off x="197916" y="4428703"/>
            <a:ext cx="10495484" cy="288032"/>
          </a:xfrm>
          <a:prstGeom prst="rect">
            <a:avLst/>
          </a:prstGeom>
          <a:effectLst/>
        </p:spPr>
        <p:txBody>
          <a:bodyPr lIns="104251" tIns="52125" rIns="104251" bIns="52125"/>
          <a:lstStyle/>
          <a:p>
            <a:pPr eaLnBrk="0" hangingPunct="0">
              <a:lnSpc>
                <a:spcPct val="80000"/>
              </a:lnSpc>
              <a:defRPr/>
            </a:pPr>
            <a:endParaRPr lang="ru-RU" altLang="ru-RU" sz="2700" b="1" dirty="0" smtClean="0">
              <a:solidFill>
                <a:srgbClr val="000099"/>
              </a:solidFill>
            </a:endParaRPr>
          </a:p>
          <a:p>
            <a:pPr eaLnBrk="0" hangingPunct="0">
              <a:lnSpc>
                <a:spcPct val="8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</a:rPr>
              <a:t>2. Целостный, социально ориентированный взгляд на мир</a:t>
            </a:r>
            <a:endParaRPr lang="ru-RU" altLang="ru-RU" sz="3200" b="1" dirty="0">
              <a:solidFill>
                <a:srgbClr val="000099"/>
              </a:solidFill>
            </a:endParaRPr>
          </a:p>
        </p:txBody>
      </p:sp>
      <p:pic>
        <p:nvPicPr>
          <p:cNvPr id="26" name="Picture 6" descr="http://im0-tub-ru.yandex.net/i?id=244689677-43-72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6500" y="5508823"/>
            <a:ext cx="1483608" cy="97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Наводим порядок в детской комнат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8748" y="5292799"/>
            <a:ext cx="1728192" cy="166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5" descr="C:\Users\О.Логинова\AppData\Local\Microsoft\Windows\Temporary Internet Files\Content.IE5\KKH0NK4K\MC90043481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132" y="5508823"/>
            <a:ext cx="988584" cy="9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 descr="http://www.mgovservice.ru/upload/medialibrary/0e1/0e13a793808b8168ab48f9480ff3747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4292" y="5508823"/>
            <a:ext cx="1354727" cy="108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2" descr="Светлана Иевлева Всероссийский бесплатный конструктор электронных портфолио УчПортфолио.ру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51156" y="1332359"/>
            <a:ext cx="479742" cy="71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6" descr="Разработки уроков по химии ряд активности металлов - Сетевая библиотек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71036" y="2484487"/>
            <a:ext cx="747753" cy="72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9" name="Picture 2" descr="C:\Users\suvorov.ik\Desktop\дети\100_200-1 (1).jpg"/>
          <p:cNvPicPr>
            <a:picLocks noChangeAspect="1" noChangeArrowheads="1"/>
          </p:cNvPicPr>
          <p:nvPr/>
        </p:nvPicPr>
        <p:blipFill>
          <a:blip r:embed="rId2"/>
          <a:srcRect t="20439" b="51712"/>
          <a:stretch>
            <a:fillRect/>
          </a:stretch>
        </p:blipFill>
        <p:spPr bwMode="auto">
          <a:xfrm>
            <a:off x="0" y="1"/>
            <a:ext cx="10693400" cy="568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5907238"/>
            <a:ext cx="10693400" cy="1654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04306" tIns="52153" rIns="104306" bIns="52153" anchor="ctr">
            <a:normAutofit/>
          </a:bodyPr>
          <a:lstStyle/>
          <a:p>
            <a:pPr algn="ctr">
              <a:defRPr/>
            </a:pPr>
            <a:r>
              <a:rPr lang="ru-RU" sz="41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СТАРТОВАЯ </a:t>
            </a:r>
            <a:br>
              <a:rPr lang="ru-RU" sz="41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ru-RU" sz="41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ДИАГНОСТИЧЕСКАЯ РАБОТА</a:t>
            </a:r>
            <a:endParaRPr lang="ru-RU" sz="32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780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8299028" y="3492599"/>
            <a:ext cx="2394372" cy="8808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04251" tIns="52125" rIns="104251" bIns="52125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ru-RU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Опыт </a:t>
            </a:r>
            <a:r>
              <a:rPr lang="ru-RU" altLang="ru-RU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позитивного поведения</a:t>
            </a:r>
          </a:p>
        </p:txBody>
      </p:sp>
      <p:sp>
        <p:nvSpPr>
          <p:cNvPr id="23" name="Выноска-облако 22"/>
          <p:cNvSpPr/>
          <p:nvPr/>
        </p:nvSpPr>
        <p:spPr bwMode="auto">
          <a:xfrm>
            <a:off x="6426821" y="2572192"/>
            <a:ext cx="1440160" cy="848400"/>
          </a:xfrm>
          <a:prstGeom prst="cloudCallout">
            <a:avLst>
              <a:gd name="adj1" fmla="val -180642"/>
              <a:gd name="adj2" fmla="val 8549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608" tIns="53357" rIns="102608" bIns="53357" anchor="ctr"/>
          <a:lstStyle/>
          <a:p>
            <a:pPr eaLnBrk="0" hangingPunct="0">
              <a:defRPr/>
            </a:pPr>
            <a:r>
              <a:rPr lang="ru-RU" sz="2400" b="1" i="1" dirty="0">
                <a:solidFill>
                  <a:schemeClr val="bg2"/>
                </a:solidFill>
                <a:latin typeface="Arial" charset="0"/>
              </a:rPr>
              <a:t>Плохо?</a:t>
            </a:r>
          </a:p>
        </p:txBody>
      </p:sp>
      <p:sp>
        <p:nvSpPr>
          <p:cNvPr id="24" name="Выноска-облако 23"/>
          <p:cNvSpPr/>
          <p:nvPr/>
        </p:nvSpPr>
        <p:spPr bwMode="auto">
          <a:xfrm>
            <a:off x="4914652" y="1908423"/>
            <a:ext cx="2592286" cy="936104"/>
          </a:xfrm>
          <a:prstGeom prst="cloudCallout">
            <a:avLst>
              <a:gd name="adj1" fmla="val -107150"/>
              <a:gd name="adj2" fmla="val 15951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608" tIns="53357" rIns="102608" bIns="53357" anchor="ctr"/>
          <a:lstStyle/>
          <a:p>
            <a:pPr eaLnBrk="0" hangingPunct="0">
              <a:defRPr/>
            </a:pPr>
            <a:r>
              <a:rPr lang="ru-RU" sz="2400" b="1" i="1" dirty="0">
                <a:solidFill>
                  <a:srgbClr val="000099"/>
                </a:solidFill>
                <a:latin typeface="Arial" charset="0"/>
              </a:rPr>
              <a:t>Правильно?</a:t>
            </a:r>
          </a:p>
        </p:txBody>
      </p:sp>
      <p:sp>
        <p:nvSpPr>
          <p:cNvPr id="25" name="Выноска-облако 24"/>
          <p:cNvSpPr/>
          <p:nvPr/>
        </p:nvSpPr>
        <p:spPr bwMode="auto">
          <a:xfrm>
            <a:off x="4914653" y="1548384"/>
            <a:ext cx="2040312" cy="560368"/>
          </a:xfrm>
          <a:prstGeom prst="cloudCallout">
            <a:avLst>
              <a:gd name="adj1" fmla="val -119034"/>
              <a:gd name="adj2" fmla="val 145861"/>
            </a:avLst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608" tIns="53357" rIns="102608" bIns="53357" anchor="ctr"/>
          <a:lstStyle/>
          <a:p>
            <a:pPr eaLnBrk="0" hangingPunct="0">
              <a:defRPr/>
            </a:pPr>
            <a:r>
              <a:rPr lang="ru-RU" sz="2400" b="1" i="1" dirty="0">
                <a:solidFill>
                  <a:schemeClr val="bg2"/>
                </a:solidFill>
                <a:latin typeface="Arial" charset="0"/>
              </a:rPr>
              <a:t>Неверно?</a:t>
            </a:r>
          </a:p>
        </p:txBody>
      </p:sp>
      <p:sp>
        <p:nvSpPr>
          <p:cNvPr id="6" name="Выноска-облако 5"/>
          <p:cNvSpPr/>
          <p:nvPr/>
        </p:nvSpPr>
        <p:spPr bwMode="auto">
          <a:xfrm>
            <a:off x="4698628" y="2988543"/>
            <a:ext cx="1872208" cy="648072"/>
          </a:xfrm>
          <a:prstGeom prst="cloudCallout">
            <a:avLst>
              <a:gd name="adj1" fmla="val -111084"/>
              <a:gd name="adj2" fmla="val -91024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608" tIns="53357" rIns="102608" bIns="53357" anchor="ctr"/>
          <a:lstStyle/>
          <a:p>
            <a:pPr eaLnBrk="0" hangingPunct="0">
              <a:defRPr/>
            </a:pPr>
            <a:r>
              <a:rPr lang="ru-RU" sz="2400" b="1" i="1" dirty="0">
                <a:solidFill>
                  <a:srgbClr val="000099"/>
                </a:solidFill>
                <a:latin typeface="Arial" charset="0"/>
              </a:rPr>
              <a:t>Хорошо?</a:t>
            </a: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0" y="1476375"/>
            <a:ext cx="4770636" cy="864096"/>
          </a:xfrm>
          <a:prstGeom prst="rect">
            <a:avLst/>
          </a:prstGeom>
          <a:effectLst/>
        </p:spPr>
        <p:txBody>
          <a:bodyPr lIns="104251" tIns="52125" rIns="104251" bIns="52125"/>
          <a:lstStyle/>
          <a:p>
            <a:pPr eaLnBrk="0" hangingPunct="0">
              <a:lnSpc>
                <a:spcPct val="90000"/>
              </a:lnSpc>
              <a:defRPr/>
            </a:pPr>
            <a:r>
              <a:rPr lang="ru-RU" altLang="ru-RU" sz="2700" b="1" dirty="0" smtClean="0">
                <a:solidFill>
                  <a:srgbClr val="000099"/>
                </a:solidFill>
              </a:rPr>
              <a:t>3. </a:t>
            </a:r>
            <a:r>
              <a:rPr lang="ru-RU" altLang="ru-RU" sz="2800" b="1" dirty="0" smtClean="0">
                <a:solidFill>
                  <a:srgbClr val="000099"/>
                </a:solidFill>
              </a:rPr>
              <a:t>Ценностные установки </a:t>
            </a:r>
            <a:br>
              <a:rPr lang="ru-RU" altLang="ru-RU" sz="2800" b="1" dirty="0" smtClean="0">
                <a:solidFill>
                  <a:srgbClr val="000099"/>
                </a:solidFill>
              </a:rPr>
            </a:br>
            <a:r>
              <a:rPr lang="ru-RU" altLang="ru-RU" sz="2800" b="1" dirty="0" smtClean="0">
                <a:solidFill>
                  <a:srgbClr val="000099"/>
                </a:solidFill>
              </a:rPr>
              <a:t>и нравственные ориентиры</a:t>
            </a:r>
            <a:endParaRPr lang="ru-RU" altLang="ru-RU" sz="2800" b="1" dirty="0">
              <a:solidFill>
                <a:srgbClr val="000099"/>
              </a:solidFill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0" y="972319"/>
            <a:ext cx="10693400" cy="504056"/>
          </a:xfrm>
          <a:prstGeom prst="rect">
            <a:avLst/>
          </a:prstGeom>
          <a:effectLst/>
        </p:spPr>
        <p:txBody>
          <a:bodyPr lIns="104251" tIns="52125" rIns="104251" bIns="52125"/>
          <a:lstStyle/>
          <a:p>
            <a:pPr algn="ctr" eaLnBrk="0" hangingPunct="0">
              <a:lnSpc>
                <a:spcPct val="75000"/>
              </a:lnSpc>
              <a:defRPr/>
            </a:pP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Чем владеет успешный ученик?</a:t>
            </a:r>
            <a:endParaRPr 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4212680"/>
            <a:ext cx="4698628" cy="86791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ru-RU" altLang="ru-RU" sz="2700" b="1" dirty="0" smtClean="0">
                <a:solidFill>
                  <a:srgbClr val="000099"/>
                </a:solidFill>
              </a:rPr>
              <a:t>4</a:t>
            </a:r>
            <a:r>
              <a:rPr lang="ru-RU" altLang="ru-RU" sz="2800" b="1" dirty="0" smtClean="0">
                <a:solidFill>
                  <a:srgbClr val="000099"/>
                </a:solidFill>
              </a:rPr>
              <a:t>. Учебная самостоятельность</a:t>
            </a:r>
            <a:endParaRPr lang="ru-RU" altLang="ru-RU" sz="2800" b="1" dirty="0">
              <a:solidFill>
                <a:srgbClr val="000099"/>
              </a:solidFill>
            </a:endParaRPr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 l="13146" t="5463" r="13145" b="9610"/>
          <a:stretch>
            <a:fillRect/>
          </a:stretch>
        </p:blipFill>
        <p:spPr bwMode="auto">
          <a:xfrm>
            <a:off x="234132" y="5148783"/>
            <a:ext cx="1656184" cy="12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8299028" y="1548384"/>
            <a:ext cx="2394372" cy="8679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lIns="91424" tIns="45712" rIns="91424" bIns="45712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ru-RU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Знание социальных норм</a:t>
            </a:r>
            <a:endParaRPr lang="ru-RU" altLang="ru-RU" b="1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99028" y="2484488"/>
            <a:ext cx="2394372" cy="8679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lIns="91424" tIns="45712" rIns="91424" bIns="45712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ru-RU" altLang="ru-RU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Опыт принятия решений</a:t>
            </a:r>
            <a:endParaRPr lang="ru-RU" altLang="ru-RU" b="1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 bwMode="auto">
          <a:xfrm>
            <a:off x="2772521" y="5004767"/>
            <a:ext cx="2232248" cy="648072"/>
          </a:xfrm>
          <a:prstGeom prst="wedgeRoundRectCallout">
            <a:avLst>
              <a:gd name="adj1" fmla="val -32537"/>
              <a:gd name="adj2" fmla="val 12073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608" tIns="53357" rIns="102608" bIns="53357" anchor="ctr"/>
          <a:lstStyle/>
          <a:p>
            <a:pPr eaLnBrk="0" hangingPunct="0">
              <a:defRPr/>
            </a:pPr>
            <a:r>
              <a:rPr lang="ru-RU" sz="24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Хочу учиться!</a:t>
            </a:r>
          </a:p>
        </p:txBody>
      </p:sp>
      <p:sp>
        <p:nvSpPr>
          <p:cNvPr id="26" name="Выноска-облако 13"/>
          <p:cNvSpPr>
            <a:spLocks noChangeArrowheads="1"/>
          </p:cNvSpPr>
          <p:nvPr/>
        </p:nvSpPr>
        <p:spPr bwMode="auto">
          <a:xfrm>
            <a:off x="6372921" y="5148784"/>
            <a:ext cx="4104456" cy="1080119"/>
          </a:xfrm>
          <a:prstGeom prst="wedgeRoundRectCallout">
            <a:avLst>
              <a:gd name="adj1" fmla="val -128272"/>
              <a:gd name="adj2" fmla="val 54168"/>
              <a:gd name="adj3" fmla="val 16667"/>
            </a:avLst>
          </a:prstGeom>
          <a:solidFill>
            <a:srgbClr val="CC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/>
            <a:r>
              <a:rPr lang="ru-RU" altLang="ru-RU" sz="2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Владею необходимыми</a:t>
            </a:r>
          </a:p>
          <a:p>
            <a:pPr algn="ctr" eaLnBrk="0" hangingPunct="0"/>
            <a:r>
              <a:rPr lang="ru-RU" altLang="ru-RU" sz="2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инструментальными</a:t>
            </a:r>
          </a:p>
          <a:p>
            <a:pPr algn="ctr" eaLnBrk="0" hangingPunct="0"/>
            <a:r>
              <a:rPr lang="ru-RU" altLang="ru-RU" sz="22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понятийными </a:t>
            </a:r>
            <a:r>
              <a:rPr lang="ru-RU" altLang="ru-RU" sz="2200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средствами </a:t>
            </a:r>
            <a:endParaRPr lang="ru-RU" altLang="ru-RU" sz="2200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Скругленная прямоугольная выноска 18"/>
          <p:cNvSpPr>
            <a:spLocks noChangeArrowheads="1"/>
          </p:cNvSpPr>
          <p:nvPr/>
        </p:nvSpPr>
        <p:spPr bwMode="auto">
          <a:xfrm>
            <a:off x="2916536" y="6607135"/>
            <a:ext cx="2304256" cy="701888"/>
          </a:xfrm>
          <a:prstGeom prst="wedgeRoundRectCallout">
            <a:avLst>
              <a:gd name="adj1" fmla="val -12474"/>
              <a:gd name="adj2" fmla="val -135931"/>
              <a:gd name="adj3" fmla="val 16667"/>
            </a:avLst>
          </a:prstGeom>
          <a:noFill/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/>
            <a:r>
              <a:rPr lang="ru-RU" alt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Личностные</a:t>
            </a:r>
          </a:p>
          <a:p>
            <a:pPr algn="ctr" eaLnBrk="0" hangingPunct="0"/>
            <a:r>
              <a:rPr lang="ru-RU" alt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результаты</a:t>
            </a:r>
          </a:p>
        </p:txBody>
      </p:sp>
      <p:sp>
        <p:nvSpPr>
          <p:cNvPr id="28" name="Скругленная прямоугольная выноска 20"/>
          <p:cNvSpPr>
            <a:spLocks noChangeArrowheads="1"/>
          </p:cNvSpPr>
          <p:nvPr/>
        </p:nvSpPr>
        <p:spPr bwMode="auto">
          <a:xfrm>
            <a:off x="5364808" y="6516935"/>
            <a:ext cx="2520280" cy="828000"/>
          </a:xfrm>
          <a:prstGeom prst="wedgeRoundRectCallout">
            <a:avLst>
              <a:gd name="adj1" fmla="val -27780"/>
              <a:gd name="adj2" fmla="val -83126"/>
              <a:gd name="adj3" fmla="val 16667"/>
            </a:avLst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/>
            <a:r>
              <a:rPr lang="ru-RU" altLang="ru-RU" sz="24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Метапредметные</a:t>
            </a:r>
            <a:endParaRPr lang="ru-RU" altLang="ru-RU" sz="2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ru-RU" alt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результаты</a:t>
            </a:r>
          </a:p>
        </p:txBody>
      </p:sp>
      <p:sp>
        <p:nvSpPr>
          <p:cNvPr id="29" name="Скругленная прямоугольная выноска 21"/>
          <p:cNvSpPr>
            <a:spLocks noChangeArrowheads="1"/>
          </p:cNvSpPr>
          <p:nvPr/>
        </p:nvSpPr>
        <p:spPr bwMode="auto">
          <a:xfrm>
            <a:off x="5364808" y="6516935"/>
            <a:ext cx="2525887" cy="828000"/>
          </a:xfrm>
          <a:prstGeom prst="wedgeRoundRectCallout">
            <a:avLst>
              <a:gd name="adj1" fmla="val 28383"/>
              <a:gd name="adj2" fmla="val -81549"/>
              <a:gd name="adj3" fmla="val 16667"/>
            </a:avLst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/>
            <a:endParaRPr lang="ru-RU" altLang="ru-RU" b="1" i="1">
              <a:solidFill>
                <a:schemeClr val="tx2"/>
              </a:solidFill>
            </a:endParaRPr>
          </a:p>
        </p:txBody>
      </p:sp>
      <p:sp>
        <p:nvSpPr>
          <p:cNvPr id="30" name="Скругленная прямоугольная выноска 22"/>
          <p:cNvSpPr>
            <a:spLocks noChangeArrowheads="1"/>
          </p:cNvSpPr>
          <p:nvPr/>
        </p:nvSpPr>
        <p:spPr bwMode="auto">
          <a:xfrm>
            <a:off x="7957096" y="6516934"/>
            <a:ext cx="2630338" cy="866394"/>
          </a:xfrm>
          <a:prstGeom prst="wedgeRoundRectCallout">
            <a:avLst>
              <a:gd name="adj1" fmla="val 2340"/>
              <a:gd name="adj2" fmla="val -86162"/>
              <a:gd name="adj3" fmla="val 16667"/>
            </a:avLst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 lIns="102608" tIns="53357" rIns="102608" bIns="53357" anchor="ctr"/>
          <a:lstStyle/>
          <a:p>
            <a:pPr algn="ctr" eaLnBrk="0" hangingPunct="0"/>
            <a:r>
              <a:rPr lang="ru-RU" alt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Предметные</a:t>
            </a:r>
          </a:p>
          <a:p>
            <a:pPr algn="ctr" eaLnBrk="0" hangingPunct="0"/>
            <a:r>
              <a:rPr lang="ru-RU" altLang="ru-RU" sz="24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результаты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/>
          <a:srcRect b="9656"/>
          <a:stretch>
            <a:fillRect/>
          </a:stretch>
        </p:blipFill>
        <p:spPr bwMode="auto">
          <a:xfrm flipH="1">
            <a:off x="0" y="2268463"/>
            <a:ext cx="2878882" cy="183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Скругленная прямоугольная выноска 31"/>
          <p:cNvSpPr/>
          <p:nvPr/>
        </p:nvSpPr>
        <p:spPr bwMode="auto">
          <a:xfrm>
            <a:off x="4140672" y="5652840"/>
            <a:ext cx="2448272" cy="576064"/>
          </a:xfrm>
          <a:prstGeom prst="wedgeRoundRectCallout">
            <a:avLst>
              <a:gd name="adj1" fmla="val -89484"/>
              <a:gd name="adj2" fmla="val 2578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608" tIns="53357" rIns="102608" bIns="53357" anchor="ctr"/>
          <a:lstStyle/>
          <a:p>
            <a:pPr eaLnBrk="0" hangingPunct="0">
              <a:defRPr/>
            </a:pPr>
            <a:r>
              <a:rPr lang="ru-RU" sz="2400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Могу учиться!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336031" y="1998912"/>
            <a:ext cx="6694860" cy="1096394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02553" tIns="53329" rIns="102553" bIns="53329" anchor="ctr"/>
          <a:lstStyle/>
          <a:p>
            <a:pPr marL="586097" indent="-586097" eaLnBrk="0" hangingPunct="0">
              <a:buAutoNum type="arabicPeriod"/>
              <a:defRPr/>
            </a:pPr>
            <a:r>
              <a:rPr lang="ru-RU" altLang="ru-RU" sz="27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Позиционное сотрудничество </a:t>
            </a:r>
          </a:p>
          <a:p>
            <a:pPr marL="586097" indent="-586097" eaLnBrk="0" hangingPunct="0">
              <a:defRPr/>
            </a:pPr>
            <a:r>
              <a:rPr lang="ru-RU" altLang="ru-RU" sz="27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altLang="ru-RU" sz="27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учение в общении)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0" y="468263"/>
            <a:ext cx="10693400" cy="1271788"/>
          </a:xfrm>
          <a:prstGeom prst="rect">
            <a:avLst/>
          </a:prstGeom>
          <a:effectLst/>
        </p:spPr>
        <p:txBody>
          <a:bodyPr lIns="104196" tIns="52098" rIns="104196" bIns="52098"/>
          <a:lstStyle/>
          <a:p>
            <a:pPr algn="ctr" eaLnBrk="0" hangingPunct="0">
              <a:lnSpc>
                <a:spcPct val="90000"/>
              </a:lnSpc>
              <a:defRPr/>
            </a:pPr>
            <a:endParaRPr lang="ru-RU" altLang="ru-RU" sz="29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ru-RU" altLang="ru-RU" sz="29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Учебная самостоятельность: важнейшие компоненты</a:t>
            </a:r>
            <a:endParaRPr lang="ru-RU" altLang="ru-RU" sz="29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AutoShape 3"/>
          <p:cNvSpPr>
            <a:spLocks noChangeArrowheads="1"/>
          </p:cNvSpPr>
          <p:nvPr/>
        </p:nvSpPr>
        <p:spPr bwMode="auto">
          <a:xfrm>
            <a:off x="5009862" y="2698345"/>
            <a:ext cx="5389399" cy="119088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02553" tIns="53329" rIns="102553" bIns="53329" anchor="ctr"/>
          <a:lstStyle/>
          <a:p>
            <a:pPr eaLnBrk="0" hangingPunct="0"/>
            <a:r>
              <a:rPr lang="ru-RU" altLang="ru-RU" sz="2300" dirty="0">
                <a:latin typeface="Arial" pitchFamily="34" charset="0"/>
                <a:cs typeface="Arial" pitchFamily="34" charset="0"/>
              </a:rPr>
              <a:t>Умею слушать и </a:t>
            </a:r>
            <a:r>
              <a:rPr lang="ru-RU" altLang="ru-RU" sz="2300" b="1" dirty="0" smtClean="0">
                <a:latin typeface="Arial" pitchFamily="34" charset="0"/>
                <a:cs typeface="Arial" pitchFamily="34" charset="0"/>
              </a:rPr>
              <a:t>слышать</a:t>
            </a:r>
            <a:r>
              <a:rPr lang="ru-RU" altLang="ru-RU" sz="23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ru-RU" altLang="ru-RU" sz="2300" dirty="0" smtClean="0">
                <a:latin typeface="Arial" pitchFamily="34" charset="0"/>
                <a:cs typeface="Arial" pitchFamily="34" charset="0"/>
              </a:rPr>
            </a:br>
            <a:r>
              <a:rPr lang="ru-RU" altLang="ru-RU" sz="2300" dirty="0" smtClean="0">
                <a:latin typeface="Arial" pitchFamily="34" charset="0"/>
                <a:cs typeface="Arial" pitchFamily="34" charset="0"/>
              </a:rPr>
              <a:t>другое </a:t>
            </a:r>
            <a:r>
              <a:rPr lang="ru-RU" altLang="ru-RU" sz="2300" dirty="0">
                <a:latin typeface="Arial" pitchFamily="34" charset="0"/>
                <a:cs typeface="Arial" pitchFamily="34" charset="0"/>
              </a:rPr>
              <a:t>мнение, стараюсь </a:t>
            </a:r>
            <a:r>
              <a:rPr lang="ru-RU" altLang="ru-RU" sz="2300" dirty="0" smtClean="0">
                <a:latin typeface="Arial" pitchFamily="34" charset="0"/>
                <a:cs typeface="Arial" pitchFamily="34" charset="0"/>
              </a:rPr>
              <a:t>его учесть</a:t>
            </a:r>
            <a:r>
              <a:rPr lang="ru-RU" altLang="ru-RU" sz="23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altLang="ru-RU" sz="23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2300" dirty="0" smtClean="0">
                <a:latin typeface="Arial" pitchFamily="34" charset="0"/>
                <a:cs typeface="Arial" pitchFamily="34" charset="0"/>
              </a:rPr>
            </a:br>
            <a:r>
              <a:rPr lang="ru-RU" altLang="ru-RU" sz="2300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altLang="ru-RU" sz="2300" dirty="0">
                <a:latin typeface="Arial" pitchFamily="34" charset="0"/>
                <a:cs typeface="Arial" pitchFamily="34" charset="0"/>
              </a:rPr>
              <a:t>считаю верным</a:t>
            </a:r>
            <a:endParaRPr lang="ru-RU" alt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94140" y="4048014"/>
            <a:ext cx="5052561" cy="71452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02553" tIns="53329" rIns="102553" bIns="53329" anchor="ctr"/>
          <a:lstStyle/>
          <a:p>
            <a:pPr marL="846586" indent="-846586" eaLnBrk="0" hangingPunct="0">
              <a:defRPr/>
            </a:pPr>
            <a:r>
              <a:rPr lang="ru-RU" altLang="ru-RU" sz="27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2. Поисковая активность</a:t>
            </a:r>
            <a:endParaRPr lang="ru-RU" altLang="ru-RU" sz="2700" b="1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178281" y="4444973"/>
            <a:ext cx="5305189" cy="119088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02553" tIns="53329" rIns="102553" bIns="53329" anchor="ctr"/>
          <a:lstStyle/>
          <a:p>
            <a:pPr eaLnBrk="0" hangingPunct="0"/>
            <a:r>
              <a:rPr lang="ru-RU" altLang="ru-RU" sz="2300" dirty="0">
                <a:latin typeface="Arial" pitchFamily="34" charset="0"/>
                <a:cs typeface="Arial" pitchFamily="34" charset="0"/>
              </a:rPr>
              <a:t>Умею наблюдать, задавать вопросы,</a:t>
            </a:r>
          </a:p>
          <a:p>
            <a:pPr eaLnBrk="0" hangingPunct="0"/>
            <a:r>
              <a:rPr lang="ru-RU" altLang="ru-RU" sz="2300" dirty="0">
                <a:latin typeface="Arial" pitchFamily="34" charset="0"/>
                <a:cs typeface="Arial" pitchFamily="34" charset="0"/>
              </a:rPr>
              <a:t>видеть противоречия, сомневаться</a:t>
            </a:r>
          </a:p>
          <a:p>
            <a:pPr eaLnBrk="0" hangingPunct="0">
              <a:lnSpc>
                <a:spcPct val="85000"/>
              </a:lnSpc>
            </a:pPr>
            <a:r>
              <a:rPr lang="ru-RU" altLang="ru-RU" sz="2300" dirty="0">
                <a:latin typeface="Arial" pitchFamily="34" charset="0"/>
                <a:cs typeface="Arial" pitchFamily="34" charset="0"/>
              </a:rPr>
              <a:t>проверять предположения … </a:t>
            </a:r>
            <a:endParaRPr lang="ru-RU" alt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209929" y="5884726"/>
            <a:ext cx="5894655" cy="783229"/>
          </a:xfrm>
          <a:prstGeom prst="roundRect">
            <a:avLst>
              <a:gd name="adj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102553" tIns="53329" rIns="102553" bIns="53329" anchor="ctr"/>
          <a:lstStyle/>
          <a:p>
            <a:pPr marL="846586" indent="-846586" eaLnBrk="0" hangingPunct="0">
              <a:defRPr/>
            </a:pPr>
            <a:r>
              <a:rPr lang="ru-RU" altLang="ru-RU" sz="27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3. Самопознание и самооценка</a:t>
            </a:r>
            <a:endParaRPr lang="ru-RU" altLang="ru-RU" sz="2700" b="1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5262494" y="6509169"/>
            <a:ext cx="5201371" cy="9148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2553" tIns="53329" rIns="102553" bIns="53329" anchor="ctr"/>
          <a:lstStyle/>
          <a:p>
            <a:pPr eaLnBrk="0" hangingPunct="0"/>
            <a:r>
              <a:rPr lang="ru-RU" altLang="ru-RU" sz="2300" dirty="0">
                <a:latin typeface="Arial" pitchFamily="34" charset="0"/>
                <a:cs typeface="Arial" pitchFamily="34" charset="0"/>
              </a:rPr>
              <a:t>Исследую свои сильные и слабые</a:t>
            </a:r>
          </a:p>
          <a:p>
            <a:pPr eaLnBrk="0" hangingPunct="0"/>
            <a:r>
              <a:rPr lang="ru-RU" altLang="ru-RU" sz="2300" dirty="0">
                <a:latin typeface="Arial" pitchFamily="34" charset="0"/>
                <a:cs typeface="Arial" pitchFamily="34" charset="0"/>
              </a:rPr>
              <a:t>стороны, могу ставить личные цели</a:t>
            </a:r>
            <a:endParaRPr lang="ru-RU" alt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Светлана Иевлева Всероссийский бесплатный конструктор электронных портфолио УчПортфолио.р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41377" y="1390642"/>
            <a:ext cx="842094" cy="11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Разработки уроков по химии ряд активности металлов - Сетевая библиоте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9826" y="1384892"/>
            <a:ext cx="1274249" cy="122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1"/>
          <p:cNvSpPr>
            <a:spLocks noGrp="1" noChangeArrowheads="1"/>
          </p:cNvSpPr>
          <p:nvPr>
            <p:ph idx="4294967295"/>
          </p:nvPr>
        </p:nvSpPr>
        <p:spPr>
          <a:xfrm>
            <a:off x="0" y="1160957"/>
            <a:ext cx="10693400" cy="5788026"/>
          </a:xfr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altLang="ru-RU" sz="3200" b="1" dirty="0" smtClean="0">
                <a:solidFill>
                  <a:srgbClr val="0070C0"/>
                </a:solidFill>
              </a:rPr>
              <a:t>Из чего складывается профессионализм </a:t>
            </a:r>
            <a:br>
              <a:rPr lang="ru-RU" altLang="ru-RU" sz="3200" b="1" dirty="0" smtClean="0">
                <a:solidFill>
                  <a:srgbClr val="0070C0"/>
                </a:solidFill>
              </a:rPr>
            </a:br>
            <a:r>
              <a:rPr lang="ru-RU" altLang="ru-RU" sz="3200" b="1" dirty="0" smtClean="0">
                <a:solidFill>
                  <a:srgbClr val="0070C0"/>
                </a:solidFill>
              </a:rPr>
              <a:t>современного педагога?</a:t>
            </a:r>
          </a:p>
          <a:p>
            <a:pPr marL="0" indent="0" algn="ctr">
              <a:lnSpc>
                <a:spcPct val="90000"/>
              </a:lnSpc>
            </a:pPr>
            <a:r>
              <a:rPr lang="en-US" altLang="ru-RU" sz="4600" dirty="0" smtClean="0">
                <a:solidFill>
                  <a:srgbClr val="000099"/>
                </a:solidFill>
              </a:rPr>
              <a:t> </a:t>
            </a:r>
            <a:r>
              <a:rPr lang="ru-RU" altLang="ru-RU" sz="4600" dirty="0" smtClean="0">
                <a:solidFill>
                  <a:srgbClr val="000099"/>
                </a:solidFill>
              </a:rPr>
              <a:t>Позиционирование учителя</a:t>
            </a:r>
          </a:p>
          <a:p>
            <a:pPr marL="847184" indent="-847184" algn="ctr">
              <a:lnSpc>
                <a:spcPct val="90000"/>
              </a:lnSpc>
            </a:pPr>
            <a:r>
              <a:rPr lang="ru-RU" altLang="ru-RU" sz="4600" dirty="0" smtClean="0">
                <a:solidFill>
                  <a:srgbClr val="000099"/>
                </a:solidFill>
              </a:rPr>
              <a:t>Ясное представление о том, </a:t>
            </a:r>
          </a:p>
          <a:p>
            <a:pPr marL="847184" indent="-847184" algn="ctr">
              <a:lnSpc>
                <a:spcPct val="90000"/>
              </a:lnSpc>
              <a:buNone/>
            </a:pPr>
            <a:r>
              <a:rPr lang="ru-RU" altLang="ru-RU" sz="4600" dirty="0" smtClean="0">
                <a:solidFill>
                  <a:srgbClr val="000099"/>
                </a:solidFill>
              </a:rPr>
              <a:t> </a:t>
            </a:r>
            <a:r>
              <a:rPr lang="ru-RU" altLang="ru-RU" sz="4600" b="1" dirty="0" smtClean="0">
                <a:solidFill>
                  <a:srgbClr val="000099"/>
                </a:solidFill>
              </a:rPr>
              <a:t>чему и как учить;</a:t>
            </a:r>
          </a:p>
          <a:p>
            <a:pPr marL="847184" indent="-847184" algn="ctr">
              <a:lnSpc>
                <a:spcPct val="90000"/>
              </a:lnSpc>
              <a:buNone/>
            </a:pPr>
            <a:r>
              <a:rPr lang="ru-RU" altLang="ru-RU" sz="4600" b="1" dirty="0" smtClean="0">
                <a:solidFill>
                  <a:srgbClr val="000099"/>
                </a:solidFill>
              </a:rPr>
              <a:t> что и как оценивать;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altLang="ru-RU" sz="4600" dirty="0" smtClean="0">
                <a:solidFill>
                  <a:srgbClr val="000099"/>
                </a:solidFill>
              </a:rPr>
              <a:t>и умение реализовать это знание </a:t>
            </a:r>
            <a:br>
              <a:rPr lang="ru-RU" altLang="ru-RU" sz="4600" dirty="0" smtClean="0">
                <a:solidFill>
                  <a:srgbClr val="000099"/>
                </a:solidFill>
              </a:rPr>
            </a:br>
            <a:r>
              <a:rPr lang="ru-RU" altLang="ru-RU" sz="4600" dirty="0" smtClean="0">
                <a:solidFill>
                  <a:srgbClr val="000099"/>
                </a:solidFill>
              </a:rPr>
              <a:t>на практике </a:t>
            </a:r>
            <a:endParaRPr lang="ru-RU" altLang="ru-RU" sz="5000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1476840" y="7186703"/>
            <a:ext cx="210639" cy="5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69" tIns="52135" rIns="104269" bIns="52135">
            <a:spAutoFit/>
          </a:bodyPr>
          <a:lstStyle/>
          <a:p>
            <a:endParaRPr lang="ru-RU" altLang="ru-RU" sz="2700" dirty="0">
              <a:latin typeface="Times New Roman" pitchFamily="18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1476842" y="7186704"/>
            <a:ext cx="210492" cy="5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196" tIns="52098" rIns="104196" bIns="52098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0" y="4648655"/>
            <a:ext cx="10693400" cy="23842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4196" tIns="52098" rIns="104196" bIns="52098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ru-RU" altLang="ru-RU" sz="3700" b="1" dirty="0">
                <a:latin typeface="Arial" pitchFamily="34" charset="0"/>
                <a:cs typeface="Arial" pitchFamily="34" charset="0"/>
              </a:rPr>
              <a:t>Основные педагогические средства </a:t>
            </a:r>
            <a:r>
              <a:rPr lang="ru-RU" altLang="ru-RU" sz="37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3700" b="1" dirty="0" smtClean="0">
                <a:latin typeface="Arial" pitchFamily="34" charset="0"/>
                <a:cs typeface="Arial" pitchFamily="34" charset="0"/>
              </a:rPr>
            </a:br>
            <a:r>
              <a:rPr lang="ru-RU" altLang="ru-RU" sz="37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altLang="ru-RU" sz="3700" b="1" dirty="0">
                <a:latin typeface="Arial" pitchFamily="34" charset="0"/>
                <a:cs typeface="Arial" pitchFamily="34" charset="0"/>
              </a:rPr>
              <a:t>руках учителя: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ru-RU" alt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УЧЕБНОЕ ЗАДАНИЕ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ru-RU" altLang="ru-RU" sz="37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и </a:t>
            </a:r>
            <a:r>
              <a:rPr lang="ru-RU" alt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УЧЕБНАЯ СИТУАЦИЯ</a:t>
            </a:r>
            <a:r>
              <a:rPr lang="ru-RU" altLang="ru-RU" sz="3700" b="1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0" y="2353792"/>
            <a:ext cx="10693400" cy="18172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4196" tIns="52098" rIns="104196" bIns="52098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ru-RU" altLang="ru-RU" sz="3700" b="1" dirty="0">
                <a:latin typeface="Arial" pitchFamily="34" charset="0"/>
                <a:cs typeface="Arial" pitchFamily="34" charset="0"/>
              </a:rPr>
              <a:t>Основная педагогическая задача: </a:t>
            </a:r>
            <a:r>
              <a:rPr lang="ru-RU" altLang="ru-RU" sz="37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инициировать детское действие и образовательный запрос учащихся</a:t>
            </a:r>
            <a:r>
              <a:rPr lang="ru-RU" altLang="ru-RU" sz="3700" b="1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0" y="1098977"/>
            <a:ext cx="10693400" cy="1181456"/>
          </a:xfrm>
          <a:prstGeom prst="rect">
            <a:avLst/>
          </a:prstGeom>
          <a:effectLst/>
        </p:spPr>
        <p:txBody>
          <a:bodyPr lIns="104196" tIns="52098" rIns="104196" bIns="52098"/>
          <a:lstStyle/>
          <a:p>
            <a:pPr algn="ctr">
              <a:lnSpc>
                <a:spcPct val="8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Как учить? </a:t>
            </a:r>
            <a:b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Основные педагогические средства</a:t>
            </a:r>
            <a:endParaRPr lang="ru-RU" alt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1476842" y="7186704"/>
            <a:ext cx="210492" cy="5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196" tIns="52098" rIns="104196" bIns="52098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4010025" y="5713894"/>
            <a:ext cx="6020608" cy="67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96" tIns="52098" rIns="104196" bIns="52098">
            <a:spAutoFit/>
          </a:bodyPr>
          <a:lstStyle/>
          <a:p>
            <a:pPr eaLnBrk="0" hangingPunct="0"/>
            <a:r>
              <a:rPr lang="en-US" sz="3700" b="1" dirty="0">
                <a:solidFill>
                  <a:srgbClr val="000099"/>
                </a:solidFill>
              </a:rPr>
              <a:t>“</a:t>
            </a:r>
            <a:r>
              <a:rPr lang="ru-RU" sz="3700" b="1" dirty="0">
                <a:solidFill>
                  <a:srgbClr val="000099"/>
                </a:solidFill>
              </a:rPr>
              <a:t>формализмом знаний</a:t>
            </a:r>
            <a:r>
              <a:rPr lang="en-US" sz="3700" b="1" dirty="0">
                <a:solidFill>
                  <a:srgbClr val="000099"/>
                </a:solidFill>
              </a:rPr>
              <a:t>”</a:t>
            </a:r>
            <a:endParaRPr lang="ru-RU" sz="3700" b="1" dirty="0">
              <a:solidFill>
                <a:srgbClr val="000099"/>
              </a:solidFill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250627" y="5423208"/>
            <a:ext cx="3592313" cy="10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96" tIns="52098" rIns="104196" bIns="52098">
            <a:spAutoFit/>
          </a:bodyPr>
          <a:lstStyle/>
          <a:p>
            <a:pPr algn="ctr" eaLnBrk="0" hangingPunct="0"/>
            <a:r>
              <a:rPr lang="ru-RU" sz="3200" i="1" dirty="0"/>
              <a:t>Раньше мы это называли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1103704" y="6683420"/>
            <a:ext cx="1880756" cy="59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196" tIns="52098" rIns="104196" bIns="52098">
            <a:spAutoFit/>
          </a:bodyPr>
          <a:lstStyle/>
          <a:p>
            <a:pPr algn="ctr" eaLnBrk="0" hangingPunct="0"/>
            <a:r>
              <a:rPr lang="ru-RU" sz="3200" i="1" dirty="0"/>
              <a:t>сегодня –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3759406" y="6604657"/>
            <a:ext cx="6744639" cy="67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96" tIns="52098" rIns="104196" bIns="52098">
            <a:spAutoFit/>
          </a:bodyPr>
          <a:lstStyle/>
          <a:p>
            <a:pPr eaLnBrk="0" hangingPunct="0"/>
            <a:r>
              <a:rPr lang="en-US" sz="3700" b="1" dirty="0">
                <a:solidFill>
                  <a:srgbClr val="000099"/>
                </a:solidFill>
              </a:rPr>
              <a:t>“</a:t>
            </a:r>
            <a:r>
              <a:rPr lang="ru-RU" sz="3700" b="1" dirty="0" err="1">
                <a:solidFill>
                  <a:srgbClr val="000099"/>
                </a:solidFill>
              </a:rPr>
              <a:t>ситуационностью</a:t>
            </a:r>
            <a:r>
              <a:rPr lang="ru-RU" sz="3700" b="1" dirty="0">
                <a:solidFill>
                  <a:srgbClr val="000099"/>
                </a:solidFill>
              </a:rPr>
              <a:t> знаний</a:t>
            </a:r>
            <a:r>
              <a:rPr lang="en-US" sz="3700" b="1" dirty="0">
                <a:solidFill>
                  <a:srgbClr val="000099"/>
                </a:solidFill>
              </a:rPr>
              <a:t>”</a:t>
            </a:r>
            <a:endParaRPr lang="ru-RU" sz="3700" b="1" dirty="0">
              <a:solidFill>
                <a:srgbClr val="000099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368422" y="1857219"/>
            <a:ext cx="2988954" cy="3637905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4196" tIns="52098" rIns="104196" bIns="52098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endParaRPr lang="ru-RU" sz="3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80000"/>
              </a:lnSpc>
              <a:defRPr/>
            </a:pPr>
            <a:endParaRPr lang="ru-RU" sz="3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80000"/>
              </a:lnSpc>
              <a:defRPr/>
            </a:pPr>
            <a:endParaRPr lang="ru-RU" sz="3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684"/>
              </a:spcBef>
              <a:defRPr/>
            </a:pPr>
            <a:r>
              <a:rPr lang="ru-RU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Мы учимся,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ru-RU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увы, для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ru-RU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школы, а не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ru-RU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для жизни.</a:t>
            </a:r>
          </a:p>
          <a:p>
            <a:pPr algn="r" eaLnBrk="0" hangingPunct="0">
              <a:lnSpc>
                <a:spcPct val="80000"/>
              </a:lnSpc>
              <a:defRPr/>
            </a:pPr>
            <a:r>
              <a:rPr lang="ru-RU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Сенека</a:t>
            </a:r>
          </a:p>
          <a:p>
            <a:pPr algn="r" eaLnBrk="0" hangingPunct="0">
              <a:lnSpc>
                <a:spcPct val="80000"/>
              </a:lnSpc>
              <a:defRPr/>
            </a:pP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(4 г. до н.э. — 65 г. н. э.)</a:t>
            </a:r>
          </a:p>
        </p:txBody>
      </p:sp>
      <p:pic>
        <p:nvPicPr>
          <p:cNvPr id="19465" name="Picture 2" descr="Луций Анней Сене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4248" y="1994681"/>
            <a:ext cx="1006219" cy="117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Box 28"/>
          <p:cNvSpPr txBox="1">
            <a:spLocks noChangeArrowheads="1"/>
          </p:cNvSpPr>
          <p:nvPr/>
        </p:nvSpPr>
        <p:spPr bwMode="auto">
          <a:xfrm>
            <a:off x="334169" y="2149431"/>
            <a:ext cx="6766918" cy="305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96" tIns="52098" rIns="104196" bIns="52098">
            <a:spAutoFit/>
          </a:bodyPr>
          <a:lstStyle/>
          <a:p>
            <a:pPr eaLnBrk="0" hangingPunct="0"/>
            <a:r>
              <a:rPr lang="ru-RU" sz="3200" b="1" dirty="0">
                <a:solidFill>
                  <a:srgbClr val="000099"/>
                </a:solidFill>
              </a:rPr>
              <a:t>Российские и международные исследования показывают, что российские школьники обладают значительным объемом знаний, однако они не умеют грамотно пользоваться этими знаниями.  </a:t>
            </a: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0" y="812513"/>
            <a:ext cx="10693400" cy="1023902"/>
          </a:xfrm>
          <a:prstGeom prst="rect">
            <a:avLst/>
          </a:prstGeom>
          <a:noFill/>
          <a:effectLst/>
        </p:spPr>
        <p:txBody>
          <a:bodyPr lIns="104196" tIns="52098" rIns="104196" bIns="52098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Известная проблема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советской и российской школы</a:t>
            </a:r>
            <a:endParaRPr lang="ru-RU" alt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1476842" y="7186704"/>
            <a:ext cx="210492" cy="5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196" tIns="52098" rIns="104196" bIns="52098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360160" y="2566276"/>
            <a:ext cx="3154182" cy="597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196" tIns="52098" rIns="104196" bIns="52098">
            <a:spAutoFit/>
          </a:bodyPr>
          <a:lstStyle/>
          <a:p>
            <a:pPr eaLnBrk="0" hangingPunct="0"/>
            <a:r>
              <a:rPr lang="ru-RU" sz="3200" dirty="0">
                <a:latin typeface="Arial" pitchFamily="34" charset="0"/>
                <a:cs typeface="Arial" pitchFamily="34" charset="0"/>
              </a:rPr>
              <a:t>1) 5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х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4 = 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85905" y="2499043"/>
            <a:ext cx="1839785" cy="674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4196" tIns="52098" rIns="104196" bIns="52098">
            <a:spAutoFit/>
          </a:bodyPr>
          <a:lstStyle/>
          <a:p>
            <a:pPr eaLnBrk="0" hangingPunct="0">
              <a:defRPr/>
            </a:pP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≈ 95%</a:t>
            </a:r>
          </a:p>
        </p:txBody>
      </p:sp>
      <p:sp>
        <p:nvSpPr>
          <p:cNvPr id="15366" name="TextBox 30"/>
          <p:cNvSpPr txBox="1">
            <a:spLocks noChangeArrowheads="1"/>
          </p:cNvSpPr>
          <p:nvPr/>
        </p:nvSpPr>
        <p:spPr bwMode="auto">
          <a:xfrm>
            <a:off x="334135" y="1475115"/>
            <a:ext cx="5270583" cy="67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196" tIns="52098" rIns="104196" bIns="52098">
            <a:spAutoFit/>
          </a:bodyPr>
          <a:lstStyle/>
          <a:p>
            <a:pPr algn="ctr" eaLnBrk="0" hangingPunct="0"/>
            <a:r>
              <a:rPr lang="ru-RU" sz="3700" b="1" dirty="0"/>
              <a:t>Пример задания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78263" y="1550964"/>
            <a:ext cx="3789102" cy="7294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4196" tIns="52098" rIns="104196" bIns="52098">
            <a:spAutoFit/>
          </a:bodyPr>
          <a:lstStyle/>
          <a:p>
            <a:pPr algn="ctr" eaLnBrk="0" hangingPunct="0">
              <a:lnSpc>
                <a:spcPct val="75000"/>
              </a:lnSpc>
              <a:defRPr/>
            </a:pP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Кол-во верных ответов</a:t>
            </a:r>
          </a:p>
        </p:txBody>
      </p:sp>
      <p:sp>
        <p:nvSpPr>
          <p:cNvPr id="15368" name="TextBox 35"/>
          <p:cNvSpPr txBox="1">
            <a:spLocks noChangeArrowheads="1"/>
          </p:cNvSpPr>
          <p:nvPr/>
        </p:nvSpPr>
        <p:spPr bwMode="auto">
          <a:xfrm>
            <a:off x="369450" y="3397687"/>
            <a:ext cx="6998979" cy="128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196" tIns="52098" rIns="104196" bIns="5209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2) В коробке 5 рядов по 4 конфеты в каждом. Сколько всего конфет в коробке?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69448" y="3444209"/>
            <a:ext cx="1839785" cy="674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4196" tIns="52098" rIns="104196" bIns="52098">
            <a:spAutoFit/>
          </a:bodyPr>
          <a:lstStyle/>
          <a:p>
            <a:pPr eaLnBrk="0" hangingPunct="0">
              <a:defRPr/>
            </a:pP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≈ 85%</a:t>
            </a:r>
          </a:p>
        </p:txBody>
      </p:sp>
      <p:sp>
        <p:nvSpPr>
          <p:cNvPr id="15370" name="TextBox 39"/>
          <p:cNvSpPr txBox="1">
            <a:spLocks noChangeArrowheads="1"/>
          </p:cNvSpPr>
          <p:nvPr/>
        </p:nvSpPr>
        <p:spPr bwMode="auto">
          <a:xfrm>
            <a:off x="369450" y="4842949"/>
            <a:ext cx="6998979" cy="16810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04196" tIns="52098" rIns="104196" bIns="52098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3) У меня завтра день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рождения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, будет 15 человек. Хватит ли одной коробки конфет, если в ней 5 рядов по 4 конфеты в каждом?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69448" y="4797191"/>
            <a:ext cx="1839785" cy="674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4196" tIns="52098" rIns="104196" bIns="52098">
            <a:spAutoFit/>
          </a:bodyPr>
          <a:lstStyle/>
          <a:p>
            <a:pPr eaLnBrk="0" hangingPunct="0">
              <a:defRPr/>
            </a:pPr>
            <a:r>
              <a:rPr lang="ru-RU" sz="3700" b="1" dirty="0">
                <a:latin typeface="Arial" panose="020B0604020202020204" pitchFamily="34" charset="0"/>
                <a:cs typeface="Arial" panose="020B0604020202020204" pitchFamily="34" charset="0"/>
              </a:rPr>
              <a:t>≈ 50%</a:t>
            </a: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0" y="911518"/>
            <a:ext cx="10693400" cy="708873"/>
          </a:xfrm>
          <a:prstGeom prst="rect">
            <a:avLst/>
          </a:prstGeom>
          <a:noFill/>
          <a:effectLst/>
        </p:spPr>
        <p:txBody>
          <a:bodyPr lIns="104196" tIns="52098" rIns="104196" bIns="52098"/>
          <a:lstStyle/>
          <a:p>
            <a:pPr algn="ctr">
              <a:lnSpc>
                <a:spcPct val="80000"/>
              </a:lnSpc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Ситуационность знаний: примеры</a:t>
            </a:r>
            <a:endParaRPr lang="ru-RU" alt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кругленный прямоугольник 13"/>
          <p:cNvSpPr>
            <a:spLocks noChangeArrowheads="1"/>
          </p:cNvSpPr>
          <p:nvPr/>
        </p:nvSpPr>
        <p:spPr bwMode="auto">
          <a:xfrm>
            <a:off x="72404" y="882155"/>
            <a:ext cx="7169776" cy="495333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553" tIns="53329" rIns="102553" bIns="53329" anchor="ctr"/>
          <a:lstStyle/>
          <a:p>
            <a:pPr eaLnBrk="0" hangingPunct="0"/>
            <a:r>
              <a:rPr lang="ru-RU" sz="2700" b="1" dirty="0"/>
              <a:t>со сложной составной структурой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1398869"/>
            <a:ext cx="8125871" cy="173027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104196" tIns="52098" rIns="104196" bIns="52098"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latin typeface="Arial" pitchFamily="34" charset="0"/>
              </a:rPr>
              <a:t>ПАРУСНЫЕ КОРАБЛИ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ru-RU" sz="1600" dirty="0">
                <a:latin typeface="Arial" pitchFamily="34" charset="0"/>
              </a:rPr>
              <a:t>   </a:t>
            </a:r>
            <a:r>
              <a:rPr lang="ru-RU" sz="1600" b="1" dirty="0">
                <a:latin typeface="Arial" pitchFamily="34" charset="0"/>
              </a:rPr>
              <a:t>Девяносто пять процентов товаров в мире перевозят по морю примерно 50 000 танкеров, грузовых кораблей и  контейнеровозов. Большинство этих кораблей используют дизельное топливо.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ru-RU" sz="1600" b="1" dirty="0">
                <a:latin typeface="Arial" pitchFamily="34" charset="0"/>
              </a:rPr>
              <a:t>   Инженеры планируют разработать поддержку кораблей, используя силу ветра. Их предложение заключается в прикреплении к кораблям </a:t>
            </a:r>
            <a:r>
              <a:rPr lang="ru-RU" sz="1600" b="1" dirty="0" err="1">
                <a:latin typeface="Arial" pitchFamily="34" charset="0"/>
              </a:rPr>
              <a:t>кайтов</a:t>
            </a:r>
            <a:r>
              <a:rPr lang="ru-RU" sz="1600" b="1" dirty="0">
                <a:latin typeface="Arial" pitchFamily="34" charset="0"/>
              </a:rPr>
              <a:t> (парящих в воздухе парусов) и использовании силы ветра, чтобы </a:t>
            </a:r>
            <a:r>
              <a:rPr lang="ru-RU" sz="1600" b="1" dirty="0" err="1">
                <a:latin typeface="Arial" pitchFamily="34" charset="0"/>
              </a:rPr>
              <a:t>умень</a:t>
            </a:r>
            <a:r>
              <a:rPr lang="ru-RU" sz="1600" b="1" dirty="0">
                <a:latin typeface="Arial" pitchFamily="34" charset="0"/>
              </a:rPr>
              <a:t>-шить расход  дизельного топлива и его влияние на окружающую среду</a:t>
            </a:r>
            <a:r>
              <a:rPr lang="ru-RU" sz="1600" dirty="0">
                <a:latin typeface="Arial" pitchFamily="34" charset="0"/>
              </a:rPr>
              <a:t>.</a:t>
            </a:r>
            <a:r>
              <a:rPr lang="ru-RU" sz="1600" b="1" dirty="0">
                <a:solidFill>
                  <a:schemeClr val="bg2"/>
                </a:solidFill>
              </a:rPr>
              <a:t>  </a:t>
            </a:r>
            <a:endParaRPr lang="ru-RU" sz="1600" dirty="0">
              <a:latin typeface="Arial" pitchFamily="34" charset="0"/>
            </a:endParaRPr>
          </a:p>
        </p:txBody>
      </p:sp>
      <p:pic>
        <p:nvPicPr>
          <p:cNvPr id="21510" name="Bild 6" descr=":screen-capture-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22659" y="1578771"/>
            <a:ext cx="2168384" cy="16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559" b="11105"/>
          <a:stretch>
            <a:fillRect/>
          </a:stretch>
        </p:blipFill>
        <p:spPr bwMode="auto">
          <a:xfrm>
            <a:off x="72408" y="4858811"/>
            <a:ext cx="2526686" cy="193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72404" y="3220544"/>
            <a:ext cx="6512578" cy="1601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104196" tIns="52098" rIns="104196" bIns="5209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ru-RU" sz="1800" b="1" spc="-68" dirty="0">
                <a:latin typeface="Arial" pitchFamily="34" charset="0"/>
              </a:rPr>
              <a:t>Вопрос 4. ПАРУСНЫЕ КОРАБЛИ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ru-RU" sz="1800" spc="-68" dirty="0">
                <a:latin typeface="Arial" pitchFamily="34" charset="0"/>
              </a:rPr>
              <a:t>  </a:t>
            </a:r>
            <a:r>
              <a:rPr lang="ru-RU" sz="1800" b="1" spc="-68" dirty="0">
                <a:latin typeface="Arial" pitchFamily="34" charset="0"/>
              </a:rPr>
              <a:t>Из-за высокой стоимости дизельного топлива в 0,42 </a:t>
            </a:r>
            <a:r>
              <a:rPr lang="ru-RU" sz="1800" b="1" spc="-68" dirty="0" err="1">
                <a:latin typeface="Arial" pitchFamily="34" charset="0"/>
              </a:rPr>
              <a:t>зеда</a:t>
            </a:r>
            <a:r>
              <a:rPr lang="ru-RU" sz="1800" b="1" spc="-68" dirty="0">
                <a:latin typeface="Arial" pitchFamily="34" charset="0"/>
              </a:rPr>
              <a:t> за литр хозяева корабля «Новая волна» думают о том, чтобы снабдить свой корабль </a:t>
            </a:r>
            <a:r>
              <a:rPr lang="ru-RU" sz="1800" b="1" spc="-68" dirty="0" err="1">
                <a:latin typeface="Arial" pitchFamily="34" charset="0"/>
              </a:rPr>
              <a:t>кайтом</a:t>
            </a:r>
            <a:r>
              <a:rPr lang="ru-RU" sz="1800" b="1" spc="-68" dirty="0">
                <a:latin typeface="Arial" pitchFamily="34" charset="0"/>
              </a:rPr>
              <a:t>.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ru-RU" sz="1800" b="1" spc="-68" dirty="0">
                <a:latin typeface="Arial" pitchFamily="34" charset="0"/>
              </a:rPr>
              <a:t>  Подсчитано, что подобный </a:t>
            </a:r>
            <a:r>
              <a:rPr lang="ru-RU" sz="1800" b="1" spc="-68" dirty="0" err="1">
                <a:latin typeface="Arial" pitchFamily="34" charset="0"/>
              </a:rPr>
              <a:t>кайт</a:t>
            </a:r>
            <a:r>
              <a:rPr lang="ru-RU" sz="1800" b="1" spc="-68" dirty="0">
                <a:latin typeface="Arial" pitchFamily="34" charset="0"/>
              </a:rPr>
              <a:t> даёт возможность уменьшить расход дизельного топлива на 20%.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27196" y="4804556"/>
            <a:ext cx="3857793" cy="2099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04196" tIns="52098" rIns="104196" bIns="52098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   Стоимость установки 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кайта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 на </a:t>
            </a:r>
            <a:r>
              <a:rPr lang="ru-RU" sz="1800" b="1" i="1" dirty="0">
                <a:latin typeface="Arial" pitchFamily="34" charset="0"/>
                <a:cs typeface="Arial" pitchFamily="34" charset="0"/>
              </a:rPr>
              <a:t>«Новой волне»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составляет 2 500 000 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зедов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   Через сколько примерно лет экономия на дизельном топ-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ливе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покроет стоимость уста-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новки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err="1">
                <a:latin typeface="Arial" pitchFamily="34" charset="0"/>
                <a:cs typeface="Arial" pitchFamily="34" charset="0"/>
              </a:rPr>
              <a:t>кайта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    Приведите вычисления, подтверждающие ваш ответ.</a:t>
            </a: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6800335" y="3654610"/>
            <a:ext cx="3690708" cy="490082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553" tIns="53329" rIns="102553" bIns="53329" anchor="ctr"/>
          <a:lstStyle/>
          <a:p>
            <a:pPr eaLnBrk="0" hangingPunct="0">
              <a:defRPr/>
            </a:pPr>
            <a:r>
              <a:rPr lang="ru-RU" sz="2700" b="1" spc="-91" dirty="0">
                <a:solidFill>
                  <a:schemeClr val="bg2"/>
                </a:solidFill>
              </a:rPr>
              <a:t>с простой структурой</a:t>
            </a:r>
            <a:endParaRPr lang="ru-RU" b="1" spc="-9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796629" y="4144695"/>
            <a:ext cx="3694421" cy="2099606"/>
          </a:xfrm>
          <a:prstGeom prst="rect">
            <a:avLst/>
          </a:prstGeom>
          <a:solidFill>
            <a:srgbClr val="CC00FF"/>
          </a:solidFill>
        </p:spPr>
        <p:txBody>
          <a:bodyPr lIns="104196" tIns="52098" rIns="104196" bIns="52098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ru-RU" sz="1800" b="1" spc="-68" dirty="0">
                <a:latin typeface="Arial" pitchFamily="34" charset="0"/>
                <a:cs typeface="Arial" pitchFamily="34" charset="0"/>
              </a:rPr>
              <a:t>   За год двигатель на корабле потребляет 3500000 л топлива, 1 литр топлива стоит 0,42 р.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ru-RU" sz="1800" b="1" spc="-68" dirty="0">
                <a:latin typeface="Arial" pitchFamily="34" charset="0"/>
                <a:cs typeface="Arial" pitchFamily="34" charset="0"/>
              </a:rPr>
              <a:t>  Установка паруса на корабле стоит 2500000 р. Парус </a:t>
            </a:r>
            <a:r>
              <a:rPr lang="ru-RU" sz="1800" b="1" spc="-68" dirty="0" err="1">
                <a:latin typeface="Arial" pitchFamily="34" charset="0"/>
                <a:cs typeface="Arial" pitchFamily="34" charset="0"/>
              </a:rPr>
              <a:t>эконо-мит</a:t>
            </a:r>
            <a:r>
              <a:rPr lang="ru-RU" sz="1800" b="1" spc="-68" dirty="0">
                <a:latin typeface="Arial" pitchFamily="34" charset="0"/>
                <a:cs typeface="Arial" pitchFamily="34" charset="0"/>
              </a:rPr>
              <a:t> 20% топлива.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ru-RU" sz="1800" b="1" spc="-68" dirty="0">
                <a:latin typeface="Arial" pitchFamily="34" charset="0"/>
                <a:cs typeface="Arial" pitchFamily="34" charset="0"/>
              </a:rPr>
              <a:t>   Через сколько лет экономия топлива покроет стоимость установки паруса?</a:t>
            </a:r>
            <a:endParaRPr lang="ru-RU" sz="1800" b="1" spc="-68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16" name="Скругленный прямоугольник 5"/>
          <p:cNvSpPr>
            <a:spLocks noChangeArrowheads="1"/>
          </p:cNvSpPr>
          <p:nvPr/>
        </p:nvSpPr>
        <p:spPr bwMode="auto">
          <a:xfrm>
            <a:off x="185649" y="7058933"/>
            <a:ext cx="1888054" cy="413069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38100" algn="ctr">
            <a:solidFill>
              <a:srgbClr val="CC00FF"/>
            </a:solidFill>
            <a:round/>
            <a:headEnd/>
            <a:tailEnd/>
          </a:ln>
        </p:spPr>
        <p:txBody>
          <a:bodyPr wrap="none" lIns="102553" tIns="53329" rIns="102553" bIns="53329" anchor="ctr"/>
          <a:lstStyle/>
          <a:p>
            <a:pPr eaLnBrk="0" hangingPunct="0"/>
            <a:r>
              <a:rPr lang="ru-RU" b="1"/>
              <a:t>Россия: 16%</a:t>
            </a: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2315055" y="7058933"/>
            <a:ext cx="3226585" cy="413069"/>
          </a:xfrm>
          <a:prstGeom prst="roundRect">
            <a:avLst/>
          </a:prstGeom>
          <a:solidFill>
            <a:schemeClr val="tx1">
              <a:lumMod val="75000"/>
            </a:schemeClr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102553" tIns="53329" rIns="102553" bIns="53329" anchor="ctr"/>
          <a:lstStyle/>
          <a:p>
            <a:pPr eaLnBrk="0" hangingPunct="0">
              <a:defRPr/>
            </a:pPr>
            <a:r>
              <a:rPr lang="ru-RU" b="1" dirty="0">
                <a:solidFill>
                  <a:schemeClr val="bg2"/>
                </a:solidFill>
                <a:cs typeface="+mn-cs"/>
              </a:rPr>
              <a:t>Среднее по ОЭСР: 15%</a:t>
            </a:r>
          </a:p>
        </p:txBody>
      </p:sp>
      <p:sp>
        <p:nvSpPr>
          <p:cNvPr id="21518" name="Скругленный прямоугольник 29"/>
          <p:cNvSpPr>
            <a:spLocks noChangeArrowheads="1"/>
          </p:cNvSpPr>
          <p:nvPr/>
        </p:nvSpPr>
        <p:spPr bwMode="auto">
          <a:xfrm>
            <a:off x="7940229" y="931161"/>
            <a:ext cx="2550821" cy="413069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553" tIns="53329" rIns="102553" bIns="53329" anchor="ctr"/>
          <a:lstStyle/>
          <a:p>
            <a:pPr algn="ctr" eaLnBrk="0" hangingPunct="0"/>
            <a:r>
              <a:rPr lang="en-US" b="1" dirty="0"/>
              <a:t>PISA, </a:t>
            </a:r>
            <a:r>
              <a:rPr lang="ru-RU" b="1" dirty="0"/>
              <a:t>15-летние</a:t>
            </a:r>
          </a:p>
        </p:txBody>
      </p:sp>
      <p:sp>
        <p:nvSpPr>
          <p:cNvPr id="21519" name="Скругленный прямоугольник 30"/>
          <p:cNvSpPr>
            <a:spLocks noChangeArrowheads="1"/>
          </p:cNvSpPr>
          <p:nvPr/>
        </p:nvSpPr>
        <p:spPr bwMode="auto">
          <a:xfrm>
            <a:off x="5697579" y="7046677"/>
            <a:ext cx="2062563" cy="413069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lIns="102553" tIns="53329" rIns="102553" bIns="53329" anchor="ctr"/>
          <a:lstStyle/>
          <a:p>
            <a:pPr eaLnBrk="0" hangingPunct="0"/>
            <a:r>
              <a:rPr lang="ru-RU" b="1"/>
              <a:t>Лучший: 47%</a:t>
            </a:r>
          </a:p>
        </p:txBody>
      </p:sp>
      <p:sp>
        <p:nvSpPr>
          <p:cNvPr id="21520" name="Скругленный прямоугольник 6"/>
          <p:cNvSpPr>
            <a:spLocks noChangeArrowheads="1"/>
          </p:cNvSpPr>
          <p:nvPr/>
        </p:nvSpPr>
        <p:spPr bwMode="auto">
          <a:xfrm>
            <a:off x="6729791" y="3383321"/>
            <a:ext cx="3902348" cy="3407819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6600FF"/>
            </a:solidFill>
            <a:round/>
            <a:headEnd/>
            <a:tailEnd/>
          </a:ln>
        </p:spPr>
        <p:txBody>
          <a:bodyPr wrap="none" lIns="102553" tIns="53329" rIns="102553" bIns="53329" anchor="ctr"/>
          <a:lstStyle/>
          <a:p>
            <a:pPr eaLnBrk="0" hangingPunct="0"/>
            <a:endParaRPr lang="ru-RU"/>
          </a:p>
        </p:txBody>
      </p:sp>
      <p:sp>
        <p:nvSpPr>
          <p:cNvPr id="21521" name="Скругленный прямоугольник 31"/>
          <p:cNvSpPr>
            <a:spLocks noChangeArrowheads="1"/>
          </p:cNvSpPr>
          <p:nvPr/>
        </p:nvSpPr>
        <p:spPr bwMode="auto">
          <a:xfrm>
            <a:off x="7242181" y="6250299"/>
            <a:ext cx="3029797" cy="413069"/>
          </a:xfrm>
          <a:prstGeom prst="roundRect">
            <a:avLst>
              <a:gd name="adj" fmla="val 16667"/>
            </a:avLst>
          </a:prstGeom>
          <a:solidFill>
            <a:srgbClr val="FF66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102553" tIns="53329" rIns="102553" bIns="53329" anchor="ctr"/>
          <a:lstStyle/>
          <a:p>
            <a:pPr eaLnBrk="0" hangingPunct="0"/>
            <a:r>
              <a:rPr lang="ru-RU" b="1">
                <a:solidFill>
                  <a:schemeClr val="bg2"/>
                </a:solidFill>
              </a:rPr>
              <a:t>Россия, 5-6 кл.: ≈50%</a:t>
            </a:r>
          </a:p>
        </p:txBody>
      </p:sp>
      <p:sp>
        <p:nvSpPr>
          <p:cNvPr id="19" name="Заголовок 5"/>
          <p:cNvSpPr txBox="1">
            <a:spLocks/>
          </p:cNvSpPr>
          <p:nvPr/>
        </p:nvSpPr>
        <p:spPr>
          <a:xfrm>
            <a:off x="0" y="0"/>
            <a:ext cx="10693400" cy="7088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4196" tIns="52098" rIns="104196" bIns="52098"/>
          <a:lstStyle/>
          <a:p>
            <a:pPr algn="ctr" eaLnBrk="0" hangingPunct="0">
              <a:defRPr/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Ситуационность знаний: пример </a:t>
            </a:r>
            <a:endParaRPr lang="ru-RU" altLang="ru-RU" sz="32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594" y="1901435"/>
            <a:ext cx="4916986" cy="4922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7328" y="1994655"/>
            <a:ext cx="4633514" cy="4749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209929" y="6903146"/>
            <a:ext cx="4968352" cy="5208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4196" tIns="52098" rIns="104196" bIns="52098">
            <a:spAutoFit/>
          </a:bodyPr>
          <a:lstStyle/>
          <a:p>
            <a:pPr algn="ctr" eaLnBrk="0" hangingPunct="0"/>
            <a:r>
              <a:rPr lang="ru-RU" sz="2700" b="1" dirty="0"/>
              <a:t>Математика, 4 класс</a:t>
            </a:r>
          </a:p>
        </p:txBody>
      </p:sp>
      <p:sp>
        <p:nvSpPr>
          <p:cNvPr id="56325" name="TextBox 10"/>
          <p:cNvSpPr txBox="1">
            <a:spLocks noChangeArrowheads="1"/>
          </p:cNvSpPr>
          <p:nvPr/>
        </p:nvSpPr>
        <p:spPr bwMode="auto">
          <a:xfrm>
            <a:off x="5515119" y="6823755"/>
            <a:ext cx="4847834" cy="5208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4196" tIns="52098" rIns="104196" bIns="52098">
            <a:spAutoFit/>
          </a:bodyPr>
          <a:lstStyle/>
          <a:p>
            <a:pPr algn="ctr" eaLnBrk="0" hangingPunct="0"/>
            <a:r>
              <a:rPr lang="ru-RU" sz="2700" b="1" dirty="0"/>
              <a:t>Математика, 8 класс</a:t>
            </a: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0" y="828303"/>
            <a:ext cx="10693400" cy="866401"/>
          </a:xfrm>
          <a:prstGeom prst="rect">
            <a:avLst/>
          </a:prstGeom>
          <a:noFill/>
          <a:effectLst/>
        </p:spPr>
        <p:txBody>
          <a:bodyPr lIns="104196" tIns="52098" rIns="104196" bIns="52098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ru-RU" altLang="ru-RU" sz="29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Проблема! Данные исследований, </a:t>
            </a:r>
            <a:r>
              <a:rPr lang="en-US" altLang="ru-RU" sz="29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TIMSS-2011</a:t>
            </a:r>
            <a:r>
              <a:rPr lang="ru-RU" altLang="ru-RU" sz="29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 eaLnBrk="0" hangingPunct="0">
              <a:lnSpc>
                <a:spcPct val="85000"/>
              </a:lnSpc>
              <a:defRPr/>
            </a:pPr>
            <a:r>
              <a:rPr lang="ru-RU" altLang="ru-RU" sz="29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Степень вовлеченности учащихся в обучение</a:t>
            </a:r>
            <a:endParaRPr lang="ru-RU" altLang="ru-RU" sz="29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54212" y="1883769"/>
            <a:ext cx="1584176" cy="24482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210796" y="1811762"/>
            <a:ext cx="1584176" cy="24482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ru-RU" dirty="0">
              <a:noFill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11476842" y="7186704"/>
            <a:ext cx="210492" cy="5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196" tIns="52098" rIns="104196" bIns="52098">
            <a:spAutoFit/>
          </a:bodyPr>
          <a:lstStyle/>
          <a:p>
            <a:endParaRPr lang="ru-RU" sz="2700" dirty="0">
              <a:latin typeface="Times New Roman" pitchFamily="18" charset="0"/>
            </a:endParaRPr>
          </a:p>
        </p:txBody>
      </p:sp>
      <p:sp>
        <p:nvSpPr>
          <p:cNvPr id="5125" name="Rectangle 21"/>
          <p:cNvSpPr>
            <a:spLocks noGrp="1" noChangeArrowheads="1"/>
          </p:cNvSpPr>
          <p:nvPr>
            <p:ph idx="4294967295"/>
          </p:nvPr>
        </p:nvSpPr>
        <p:spPr>
          <a:xfrm>
            <a:off x="530231" y="1081095"/>
            <a:ext cx="10163175" cy="5843587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altLang="ru-RU" sz="3500" b="1" dirty="0" smtClean="0">
                <a:solidFill>
                  <a:srgbClr val="000099"/>
                </a:solidFill>
              </a:rPr>
              <a:t>Важнейшие факторы, влияющие на достижение более высоких результатов: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>
                <a:latin typeface="Arial" pitchFamily="34" charset="0"/>
              </a:rPr>
              <a:t>р</a:t>
            </a:r>
            <a:r>
              <a:rPr lang="ru-RU" b="1" dirty="0" smtClean="0">
                <a:latin typeface="Arial" pitchFamily="34" charset="0"/>
              </a:rPr>
              <a:t>азвитие познавательной активности учащихся,</a:t>
            </a:r>
          </a:p>
          <a:p>
            <a:pPr>
              <a:lnSpc>
                <a:spcPct val="90000"/>
              </a:lnSpc>
              <a:defRPr/>
            </a:pPr>
            <a:endParaRPr lang="ru-RU" sz="900" b="1" dirty="0" smtClean="0">
              <a:latin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b="1" dirty="0" smtClean="0">
                <a:latin typeface="Arial" pitchFamily="34" charset="0"/>
              </a:rPr>
              <a:t>развитие навыков смыслового чтения,</a:t>
            </a:r>
          </a:p>
          <a:p>
            <a:pPr>
              <a:lnSpc>
                <a:spcPct val="90000"/>
              </a:lnSpc>
              <a:defRPr/>
            </a:pPr>
            <a:endParaRPr lang="ru-RU" sz="900" b="1" dirty="0" smtClean="0">
              <a:latin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b="1" dirty="0" smtClean="0">
                <a:latin typeface="Arial" pitchFamily="34" charset="0"/>
              </a:rPr>
              <a:t>участие детей в учебной проектной и исследовательской деятельности,</a:t>
            </a:r>
          </a:p>
          <a:p>
            <a:pPr>
              <a:lnSpc>
                <a:spcPct val="90000"/>
              </a:lnSpc>
              <a:defRPr/>
            </a:pPr>
            <a:endParaRPr lang="ru-RU" sz="900" b="1" dirty="0" smtClean="0">
              <a:latin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b="1" dirty="0" smtClean="0">
                <a:latin typeface="Arial" pitchFamily="34" charset="0"/>
              </a:rPr>
              <a:t>интеграция ИКТ в учебный процесс и использование ИКТ учащимися </a:t>
            </a:r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gray">
          <a:xfrm>
            <a:off x="0" y="882409"/>
            <a:ext cx="10693400" cy="897959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04233" tIns="52116" rIns="104233" bIns="52116" anchor="ctr"/>
          <a:lstStyle/>
          <a:p>
            <a:pPr algn="ctr">
              <a:lnSpc>
                <a:spcPct val="90000"/>
              </a:lnSpc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Основной результат образования и</a:t>
            </a:r>
          </a:p>
          <a:p>
            <a:pPr algn="ctr">
              <a:lnSpc>
                <a:spcPct val="90000"/>
              </a:lnSpc>
            </a:pPr>
            <a:r>
              <a:rPr lang="ru-RU" alt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способы его достижения</a:t>
            </a:r>
          </a:p>
        </p:txBody>
      </p:sp>
      <p:sp>
        <p:nvSpPr>
          <p:cNvPr id="3" name="Штриховая стрелка вправо 2"/>
          <p:cNvSpPr/>
          <p:nvPr/>
        </p:nvSpPr>
        <p:spPr bwMode="auto">
          <a:xfrm>
            <a:off x="0" y="3034285"/>
            <a:ext cx="10693400" cy="913010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2590" tIns="53347" rIns="102590" bIns="53347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charset="0"/>
              </a:rPr>
              <a:t>            </a:t>
            </a:r>
            <a:r>
              <a:rPr lang="ru-RU" b="1" dirty="0" smtClean="0">
                <a:latin typeface="Arial" charset="0"/>
              </a:rPr>
              <a:t>Начальная школа               Основная школа                  Старшая школа            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88916" y="3914048"/>
            <a:ext cx="9429816" cy="16525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2590" tIns="53347" rIns="102590" bIns="53347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i="1" dirty="0" smtClean="0">
                <a:latin typeface="Arial" charset="0"/>
              </a:rPr>
              <a:t>Личностное развитие на основе становления </a:t>
            </a:r>
            <a:br>
              <a:rPr lang="ru-RU" sz="3200" i="1" dirty="0" smtClean="0">
                <a:latin typeface="Arial" charset="0"/>
              </a:rPr>
            </a:br>
            <a:r>
              <a:rPr lang="ru-RU" sz="3200" i="1" dirty="0" smtClean="0">
                <a:latin typeface="Arial" charset="0"/>
              </a:rPr>
              <a:t>и развития учебной самостоятельности </a:t>
            </a:r>
            <a:br>
              <a:rPr lang="ru-RU" sz="3200" i="1" dirty="0" smtClean="0">
                <a:latin typeface="Arial" charset="0"/>
              </a:rPr>
            </a:br>
            <a:r>
              <a:rPr lang="ru-RU" sz="3200" i="1" dirty="0" smtClean="0">
                <a:latin typeface="Arial" charset="0"/>
              </a:rPr>
              <a:t>и освоения научной системы знания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97158" y="5715572"/>
            <a:ext cx="2792088" cy="162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2590" tIns="53347" rIns="102590" bIns="53347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dirty="0" smtClean="0">
                <a:latin typeface="Arial" charset="0"/>
              </a:rPr>
              <a:t>Освоение</a:t>
            </a:r>
          </a:p>
          <a:p>
            <a:pPr algn="ctr"/>
            <a:r>
              <a:rPr lang="ru-RU" sz="2400" dirty="0" smtClean="0">
                <a:latin typeface="Arial" charset="0"/>
              </a:rPr>
              <a:t>средств учебной </a:t>
            </a:r>
            <a:br>
              <a:rPr lang="ru-RU" sz="24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деятельности (УД)</a:t>
            </a:r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3132122" y="5732531"/>
            <a:ext cx="3834806" cy="162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2590" tIns="53347" rIns="102590" bIns="53347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dirty="0" smtClean="0">
                <a:latin typeface="Arial" charset="0"/>
              </a:rPr>
              <a:t>Формирование</a:t>
            </a:r>
          </a:p>
          <a:p>
            <a:pPr algn="ctr"/>
            <a:r>
              <a:rPr lang="ru-RU" sz="2400" dirty="0" smtClean="0">
                <a:latin typeface="Arial" charset="0"/>
              </a:rPr>
              <a:t>«Я-концепции</a:t>
            </a:r>
            <a:r>
              <a:rPr lang="ru-RU" sz="2400" dirty="0">
                <a:latin typeface="Arial" charset="0"/>
              </a:rPr>
              <a:t>»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Arial" charset="0"/>
              </a:rPr>
              <a:t>с помощью освоенных </a:t>
            </a:r>
            <a:br>
              <a:rPr lang="ru-RU" sz="2400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средств УД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7115097" y="5715572"/>
            <a:ext cx="3496994" cy="1620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2590" tIns="53347" rIns="102590" bIns="53347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dirty="0" smtClean="0">
                <a:latin typeface="Arial" charset="0"/>
              </a:rPr>
              <a:t>Целенаправленное</a:t>
            </a:r>
          </a:p>
          <a:p>
            <a:pPr algn="ctr"/>
            <a:r>
              <a:rPr lang="ru-RU" sz="2400" dirty="0" smtClean="0">
                <a:latin typeface="Arial" charset="0"/>
              </a:rPr>
              <a:t>освоение </a:t>
            </a:r>
          </a:p>
          <a:p>
            <a:pPr algn="ctr"/>
            <a:r>
              <a:rPr lang="ru-RU" sz="2400" dirty="0" smtClean="0">
                <a:latin typeface="Arial" charset="0"/>
              </a:rPr>
              <a:t>недостающих</a:t>
            </a:r>
          </a:p>
          <a:p>
            <a:pPr algn="ctr"/>
            <a:r>
              <a:rPr lang="ru-RU" sz="2400" dirty="0" smtClean="0">
                <a:latin typeface="Arial" charset="0"/>
              </a:rPr>
              <a:t>средств УД</a:t>
            </a:r>
            <a:endParaRPr lang="ru-RU" sz="2400" dirty="0">
              <a:latin typeface="Arial" charset="0"/>
            </a:endParaRP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074" y="1851805"/>
            <a:ext cx="203539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759" y="1875381"/>
            <a:ext cx="1867080" cy="124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2718" y="1903338"/>
            <a:ext cx="1998476" cy="12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878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2794" y="922405"/>
            <a:ext cx="1752529" cy="21528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Пятиугольник 6"/>
          <p:cNvSpPr/>
          <p:nvPr/>
        </p:nvSpPr>
        <p:spPr>
          <a:xfrm>
            <a:off x="0" y="6852396"/>
            <a:ext cx="4344194" cy="7088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700" dirty="0">
                <a:latin typeface="Arial" pitchFamily="34" charset="0"/>
                <a:cs typeface="Arial" pitchFamily="34" charset="0"/>
              </a:rPr>
              <a:t>БЛОК 1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1069340" y="756127"/>
            <a:ext cx="1604010" cy="42849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Сравнение</a:t>
            </a:r>
          </a:p>
        </p:txBody>
      </p:sp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559" y="1176196"/>
            <a:ext cx="4206813" cy="512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9251" y="3383315"/>
            <a:ext cx="5914787" cy="352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99777" y="1001167"/>
            <a:ext cx="1670844" cy="206534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8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5641" y="2907236"/>
            <a:ext cx="4099137" cy="33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5084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11476840" y="7186702"/>
            <a:ext cx="210675" cy="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sz="2700" dirty="0">
              <a:latin typeface="Times New Roman" pitchFamily="18" charset="0"/>
            </a:endParaRP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0" y="881156"/>
            <a:ext cx="10693400" cy="109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645" tIns="53376" rIns="102645" bIns="53376">
            <a:sp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Личностный смысл учения и рефлексия: </a:t>
            </a: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смысл 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понятий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1944227"/>
            <a:ext cx="5778748" cy="16312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lIns="102645" tIns="53376" rIns="102645" bIns="53376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ru-RU" sz="3400" dirty="0"/>
              <a:t>   </a:t>
            </a:r>
            <a:r>
              <a:rPr lang="ru-RU" b="1" u="sng" dirty="0"/>
              <a:t>Личностный смысл учения</a:t>
            </a:r>
            <a:r>
              <a:rPr lang="ru-RU" dirty="0"/>
              <a:t>: </a:t>
            </a:r>
            <a:r>
              <a:rPr lang="ru-RU" dirty="0" smtClean="0"/>
              <a:t>выход </a:t>
            </a:r>
            <a:r>
              <a:rPr lang="ru-RU" dirty="0"/>
              <a:t>в мотивационную сферу </a:t>
            </a:r>
            <a:r>
              <a:rPr lang="ru-RU" dirty="0" smtClean="0"/>
              <a:t>личности</a:t>
            </a:r>
            <a:endParaRPr lang="ru-RU" b="1" i="1" dirty="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3833485"/>
            <a:ext cx="5778748" cy="2951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wrap="square" lIns="102645" tIns="53376" rIns="102645" bIns="53376"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ru-RU" dirty="0"/>
              <a:t>   </a:t>
            </a:r>
            <a:r>
              <a:rPr lang="ru-RU" b="1" u="sng" dirty="0"/>
              <a:t>Рефлексия</a:t>
            </a:r>
            <a:r>
              <a:rPr lang="ru-RU" dirty="0"/>
              <a:t>: Способность рассматривать и оценивать собственные действия, содержание и процесс своей мыслительной деятельности, свои </a:t>
            </a:r>
            <a:r>
              <a:rPr lang="ru-RU" dirty="0" smtClean="0"/>
              <a:t>особенности</a:t>
            </a:r>
            <a:r>
              <a:rPr lang="ru-RU" b="1" dirty="0" smtClean="0"/>
              <a:t>  </a:t>
            </a:r>
            <a:endParaRPr lang="ru-RU" i="1" dirty="0"/>
          </a:p>
        </p:txBody>
      </p:sp>
      <p:sp>
        <p:nvSpPr>
          <p:cNvPr id="6" name="Выноска-облако 5"/>
          <p:cNvSpPr/>
          <p:nvPr/>
        </p:nvSpPr>
        <p:spPr>
          <a:xfrm>
            <a:off x="7218909" y="1889268"/>
            <a:ext cx="2880319" cy="1264980"/>
          </a:xfrm>
          <a:prstGeom prst="cloudCallout">
            <a:avLst>
              <a:gd name="adj1" fmla="val -104516"/>
              <a:gd name="adj2" fmla="val -18275"/>
            </a:avLst>
          </a:prstGeom>
          <a:noFill/>
          <a:ln>
            <a:solidFill>
              <a:srgbClr val="00B0F0"/>
            </a:solidFill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2400" b="1" i="1" dirty="0" smtClean="0"/>
              <a:t>Зачем я учусь?</a:t>
            </a:r>
            <a:endParaRPr lang="ru-RU" dirty="0"/>
          </a:p>
        </p:txBody>
      </p:sp>
      <p:sp>
        <p:nvSpPr>
          <p:cNvPr id="7" name="Выноска-облако 6"/>
          <p:cNvSpPr/>
          <p:nvPr/>
        </p:nvSpPr>
        <p:spPr>
          <a:xfrm>
            <a:off x="6642843" y="3905493"/>
            <a:ext cx="3960441" cy="3232701"/>
          </a:xfrm>
          <a:prstGeom prst="cloudCallout">
            <a:avLst>
              <a:gd name="adj1" fmla="val -76546"/>
              <a:gd name="adj2" fmla="val -39611"/>
            </a:avLst>
          </a:prstGeom>
          <a:ln>
            <a:solidFill>
              <a:srgbClr val="00B0F0"/>
            </a:solidFill>
          </a:ln>
        </p:spPr>
        <p:txBody>
          <a:bodyPr wrap="square" lIns="91424" tIns="45712" rIns="91424" bIns="45712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i="1" dirty="0" smtClean="0"/>
              <a:t>Что я делаю? Как я делаю?</a:t>
            </a:r>
          </a:p>
          <a:p>
            <a:pPr algn="ctr">
              <a:lnSpc>
                <a:spcPct val="110000"/>
              </a:lnSpc>
            </a:pPr>
            <a:r>
              <a:rPr lang="ru-RU" sz="2400" b="1" i="1" dirty="0" smtClean="0"/>
              <a:t>Почему я делаю так, </a:t>
            </a:r>
            <a:br>
              <a:rPr lang="ru-RU" sz="2400" b="1" i="1" dirty="0" smtClean="0"/>
            </a:br>
            <a:r>
              <a:rPr lang="ru-RU" sz="2400" b="1" i="1" dirty="0" smtClean="0"/>
              <a:t>а не иначе?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9276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786860" y="1447305"/>
            <a:ext cx="273630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86260" y="1447305"/>
            <a:ext cx="273630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ru-RU"/>
          </a:p>
        </p:txBody>
      </p:sp>
      <p:sp>
        <p:nvSpPr>
          <p:cNvPr id="135170" name="AutoShape 2"/>
          <p:cNvSpPr>
            <a:spLocks noChangeArrowheads="1"/>
          </p:cNvSpPr>
          <p:nvPr/>
        </p:nvSpPr>
        <p:spPr bwMode="auto">
          <a:xfrm>
            <a:off x="2" y="836947"/>
            <a:ext cx="10693399" cy="68236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104287" tIns="52144" rIns="104287" bIns="52144" anchor="ctr"/>
          <a:lstStyle/>
          <a:p>
            <a:pPr algn="ctr" eaLnBrk="1" hangingPunct="1"/>
            <a:r>
              <a:rPr lang="ru-RU" sz="37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Мотивы</a:t>
            </a:r>
            <a:endParaRPr lang="ru-RU" sz="37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56798" y="2095378"/>
            <a:ext cx="6226006" cy="537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2645" tIns="53376" rIns="102645" bIns="53376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ru-RU" sz="2700" b="1" dirty="0" smtClean="0">
                <a:solidFill>
                  <a:srgbClr val="0070C0"/>
                </a:solidFill>
              </a:rPr>
              <a:t>учебные </a:t>
            </a:r>
            <a:r>
              <a:rPr lang="ru-RU" sz="2700" b="1" dirty="0">
                <a:solidFill>
                  <a:srgbClr val="0070C0"/>
                </a:solidFill>
              </a:rPr>
              <a:t>и познавательные</a:t>
            </a:r>
          </a:p>
          <a:p>
            <a:pPr lvl="1">
              <a:buFontTx/>
              <a:buChar char="•"/>
            </a:pPr>
            <a:r>
              <a:rPr lang="ru-RU" sz="2600" dirty="0" smtClean="0"/>
              <a:t> направленность </a:t>
            </a:r>
            <a:r>
              <a:rPr lang="ru-RU" sz="2600" dirty="0"/>
              <a:t>на </a:t>
            </a:r>
            <a:r>
              <a:rPr lang="ru-RU" sz="2600" i="1" dirty="0"/>
              <a:t>способы</a:t>
            </a:r>
            <a:r>
              <a:rPr lang="ru-RU" sz="2600" dirty="0"/>
              <a:t> или </a:t>
            </a:r>
            <a:r>
              <a:rPr lang="ru-RU" sz="2600" i="1" dirty="0"/>
              <a:t>результат</a:t>
            </a:r>
            <a:r>
              <a:rPr lang="ru-RU" sz="2600" dirty="0"/>
              <a:t>;</a:t>
            </a:r>
          </a:p>
          <a:p>
            <a:pPr lvl="1">
              <a:buFontTx/>
              <a:buChar char="•"/>
            </a:pPr>
            <a:r>
              <a:rPr lang="ru-RU" sz="2600" i="1" dirty="0" smtClean="0"/>
              <a:t> устойчивый</a:t>
            </a:r>
            <a:r>
              <a:rPr lang="ru-RU" sz="2600" dirty="0" smtClean="0"/>
              <a:t> </a:t>
            </a:r>
            <a:r>
              <a:rPr lang="ru-RU" sz="2600" dirty="0"/>
              <a:t>или </a:t>
            </a:r>
            <a:r>
              <a:rPr lang="ru-RU" sz="2600" i="1" dirty="0" smtClean="0"/>
              <a:t>ситуационный</a:t>
            </a:r>
            <a:r>
              <a:rPr lang="ru-RU" sz="2600" dirty="0" smtClean="0"/>
              <a:t> </a:t>
            </a:r>
            <a:r>
              <a:rPr lang="ru-RU" sz="2600" dirty="0"/>
              <a:t>личностный интерес</a:t>
            </a:r>
          </a:p>
          <a:p>
            <a:pPr>
              <a:buFontTx/>
              <a:buChar char="•"/>
            </a:pPr>
            <a:r>
              <a:rPr lang="ru-RU" sz="2700" b="1" dirty="0">
                <a:solidFill>
                  <a:srgbClr val="0070C0"/>
                </a:solidFill>
              </a:rPr>
              <a:t>социальные</a:t>
            </a:r>
          </a:p>
          <a:p>
            <a:pPr lvl="1">
              <a:buFontTx/>
              <a:buChar char="•"/>
            </a:pPr>
            <a:r>
              <a:rPr lang="ru-RU" sz="2700" i="1" dirty="0" smtClean="0"/>
              <a:t> </a:t>
            </a:r>
            <a:r>
              <a:rPr lang="ru-RU" sz="2600" i="1" dirty="0" smtClean="0"/>
              <a:t>широкие</a:t>
            </a:r>
            <a:r>
              <a:rPr lang="ru-RU" sz="2600" dirty="0" smtClean="0"/>
              <a:t> </a:t>
            </a:r>
            <a:r>
              <a:rPr lang="ru-RU" sz="2600" dirty="0"/>
              <a:t>(польза, долг …)</a:t>
            </a:r>
          </a:p>
          <a:p>
            <a:pPr lvl="1">
              <a:buFontTx/>
              <a:buChar char="•"/>
            </a:pPr>
            <a:r>
              <a:rPr lang="ru-RU" sz="2600" i="1" dirty="0" smtClean="0"/>
              <a:t> позиционные</a:t>
            </a:r>
            <a:r>
              <a:rPr lang="ru-RU" sz="2600" dirty="0" smtClean="0"/>
              <a:t> </a:t>
            </a:r>
            <a:r>
              <a:rPr lang="ru-RU" sz="2600" dirty="0"/>
              <a:t>(одобрение)</a:t>
            </a:r>
          </a:p>
          <a:p>
            <a:pPr lvl="1">
              <a:buFontTx/>
              <a:buChar char="•"/>
            </a:pPr>
            <a:r>
              <a:rPr lang="ru-RU" sz="2600" i="1" dirty="0" smtClean="0"/>
              <a:t> </a:t>
            </a:r>
            <a:r>
              <a:rPr lang="ru-RU" sz="2600" i="1" dirty="0" err="1" smtClean="0"/>
              <a:t>аффилиация</a:t>
            </a:r>
            <a:r>
              <a:rPr lang="ru-RU" sz="2600" dirty="0" smtClean="0"/>
              <a:t> </a:t>
            </a:r>
            <a:r>
              <a:rPr lang="ru-RU" sz="2600" dirty="0"/>
              <a:t>(положительный эмоциональный фон)</a:t>
            </a:r>
          </a:p>
          <a:p>
            <a:pPr lvl="1">
              <a:buFontTx/>
              <a:buChar char="•"/>
            </a:pPr>
            <a:r>
              <a:rPr lang="ru-RU" sz="2600" i="1" dirty="0" smtClean="0"/>
              <a:t> социальное </a:t>
            </a:r>
            <a:r>
              <a:rPr lang="ru-RU" sz="2600" i="1" dirty="0"/>
              <a:t>сотрудничество</a:t>
            </a:r>
          </a:p>
          <a:p>
            <a:pPr>
              <a:buFontTx/>
              <a:buChar char="•"/>
            </a:pPr>
            <a:r>
              <a:rPr lang="ru-RU" sz="2700" b="1" dirty="0">
                <a:solidFill>
                  <a:srgbClr val="0070C0"/>
                </a:solidFill>
              </a:rPr>
              <a:t>саморазвитие и </a:t>
            </a:r>
            <a:r>
              <a:rPr lang="ru-RU" sz="2700" b="1" dirty="0" smtClean="0">
                <a:solidFill>
                  <a:srgbClr val="0070C0"/>
                </a:solidFill>
              </a:rPr>
              <a:t>самообразование </a:t>
            </a:r>
            <a:endParaRPr lang="ru-RU" sz="2700" dirty="0" smtClean="0"/>
          </a:p>
          <a:p>
            <a:pPr marL="359936">
              <a:buFontTx/>
              <a:buChar char="•"/>
            </a:pPr>
            <a:r>
              <a:rPr lang="ru-RU" sz="2600" dirty="0" smtClean="0"/>
              <a:t> постоянное совершенствование</a:t>
            </a:r>
            <a:endParaRPr lang="ru-RU" sz="2600" dirty="0"/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6642844" y="2095377"/>
            <a:ext cx="3789103" cy="269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2645" tIns="53376" rIns="102645" bIns="53376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ru-RU" dirty="0" smtClean="0"/>
              <a:t> вознаграждение</a:t>
            </a:r>
            <a:r>
              <a:rPr lang="ru-RU" dirty="0"/>
              <a:t>, отметка</a:t>
            </a:r>
          </a:p>
          <a:p>
            <a:pPr>
              <a:buFontTx/>
              <a:buChar char="•"/>
            </a:pPr>
            <a:r>
              <a:rPr lang="ru-RU" dirty="0" smtClean="0"/>
              <a:t> безопасность </a:t>
            </a:r>
            <a:r>
              <a:rPr lang="ru-RU" dirty="0"/>
              <a:t>и стабильность</a:t>
            </a:r>
          </a:p>
          <a:p>
            <a:pPr>
              <a:buFontTx/>
              <a:buChar char="•"/>
            </a:pPr>
            <a:r>
              <a:rPr lang="ru-RU" dirty="0" smtClean="0"/>
              <a:t> престиж </a:t>
            </a:r>
            <a:r>
              <a:rPr lang="ru-RU" dirty="0"/>
              <a:t>и статус</a:t>
            </a:r>
          </a:p>
          <a:p>
            <a:pPr>
              <a:buFontTx/>
              <a:buChar char="•"/>
            </a:pPr>
            <a:r>
              <a:rPr lang="ru-RU" dirty="0" smtClean="0"/>
              <a:t> избегание </a:t>
            </a:r>
            <a:r>
              <a:rPr lang="ru-RU" dirty="0"/>
              <a:t>неудач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5713" y="1519313"/>
            <a:ext cx="1755576" cy="461649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ru-RU" sz="2400" b="1" dirty="0" smtClean="0"/>
              <a:t>внутренние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34933" y="1519313"/>
            <a:ext cx="1391695" cy="461649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ru-RU" sz="2400" b="1" dirty="0" smtClean="0"/>
              <a:t>внешние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64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 bwMode="auto">
          <a:xfrm>
            <a:off x="0" y="2629097"/>
            <a:ext cx="10693400" cy="4509121"/>
          </a:xfrm>
          <a:prstGeom prst="rect">
            <a:avLst/>
          </a:prstGeom>
          <a:solidFill>
            <a:srgbClr val="D5F1F7"/>
          </a:solidFill>
          <a:ln>
            <a:noFill/>
            <a:miter lim="800000"/>
            <a:headEnd/>
            <a:tailEnd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marL="391076" indent="-391076" defTabSz="104287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Выполнение этой работы мне понравилось (не понравилось) потому, что ________________ </a:t>
            </a:r>
          </a:p>
          <a:p>
            <a:pPr marL="391076" indent="-391076" defTabSz="104287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Наиболее трудным мне показалось  ____________</a:t>
            </a:r>
          </a:p>
          <a:p>
            <a:pPr marL="391076" indent="-391076" defTabSz="104287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думаю, это потому, что _____________</a:t>
            </a:r>
          </a:p>
          <a:p>
            <a:pPr marL="391076" indent="-391076" defTabSz="104287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Самым интересным было   ______________</a:t>
            </a:r>
          </a:p>
          <a:p>
            <a:pPr marL="391076" indent="-391076" defTabSz="104287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Если бы я еще раз выполнял эту работу, то я бы сделал следующее _______________</a:t>
            </a:r>
          </a:p>
          <a:p>
            <a:pPr marL="391076" indent="-391076" defTabSz="104287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Если бы я еще раз выполнял эту работу, то я бы по-другому сделал следующее  ____________</a:t>
            </a:r>
          </a:p>
          <a:p>
            <a:pPr marL="391076" indent="-391076" defTabSz="104287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Я бы хотел попросить своего учителя ____________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826261"/>
            <a:ext cx="10693400" cy="107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Личностный смысл  учения </a:t>
            </a: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начальные формы рефлексии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1949503"/>
            <a:ext cx="10693400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(предлагается заполнить по результатам выполнения проверочной работы)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908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34132" y="865791"/>
            <a:ext cx="10387260" cy="12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Задание </a:t>
            </a:r>
            <a:r>
              <a:rPr lang="ru-RU" sz="2400" b="1" dirty="0">
                <a:cs typeface="Times New Roman" pitchFamily="18" charset="0"/>
              </a:rPr>
              <a:t>7.  </a:t>
            </a:r>
            <a:r>
              <a:rPr lang="ru-RU" sz="2400" dirty="0">
                <a:cs typeface="Times New Roman" pitchFamily="18" charset="0"/>
              </a:rPr>
              <a:t>Внимательно прочитайте вопросы</a:t>
            </a:r>
            <a:r>
              <a:rPr lang="ru-RU" sz="2400" dirty="0" smtClean="0">
                <a:cs typeface="Times New Roman" pitchFamily="18" charset="0"/>
              </a:rPr>
              <a:t>.  </a:t>
            </a:r>
            <a:r>
              <a:rPr lang="ru-RU" sz="2400" dirty="0">
                <a:cs typeface="Times New Roman" pitchFamily="18" charset="0"/>
              </a:rPr>
              <a:t>В начале и в конце работы над проектом выберите </a:t>
            </a:r>
            <a:r>
              <a:rPr lang="ru-RU" sz="2400" b="1" dirty="0">
                <a:cs typeface="Times New Roman" pitchFamily="18" charset="0"/>
              </a:rPr>
              <a:t>один</a:t>
            </a:r>
            <a:r>
              <a:rPr lang="ru-RU" sz="2400" dirty="0">
                <a:cs typeface="Times New Roman" pitchFamily="18" charset="0"/>
              </a:rPr>
              <a:t> из предложенных вариантов ответа на каждый из </a:t>
            </a:r>
            <a:r>
              <a:rPr lang="ru-RU" sz="2400" dirty="0" smtClean="0">
                <a:cs typeface="Times New Roman" pitchFamily="18" charset="0"/>
              </a:rPr>
              <a:t>вопросов. Отметьте </a:t>
            </a:r>
            <a:r>
              <a:rPr lang="ru-RU" sz="2400" dirty="0">
                <a:cs typeface="Times New Roman" pitchFamily="18" charset="0"/>
              </a:rPr>
              <a:t>свой выбор </a:t>
            </a:r>
            <a:r>
              <a:rPr lang="ru-RU" sz="2400" dirty="0" smtClean="0">
                <a:cs typeface="Times New Roman" pitchFamily="18" charset="0"/>
                <a:sym typeface="Wingdings" pitchFamily="2" charset="2"/>
              </a:rPr>
              <a:t>.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1405" y="2124447"/>
          <a:ext cx="10369871" cy="4679828"/>
        </p:xfrm>
        <a:graphic>
          <a:graphicData uri="http://schemas.openxmlformats.org/drawingml/2006/table">
            <a:tbl>
              <a:tblPr/>
              <a:tblGrid>
                <a:gridCol w="522164"/>
                <a:gridCol w="5616624"/>
                <a:gridCol w="648072"/>
                <a:gridCol w="792088"/>
                <a:gridCol w="935999"/>
                <a:gridCol w="576169"/>
                <a:gridCol w="577143"/>
                <a:gridCol w="701612"/>
              </a:tblGrid>
              <a:tr h="101373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ВОПРОС</a:t>
                      </a:r>
                      <a:endParaRPr kumimoji="0" 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 работы над проектом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Окончание работы над проектом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1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ЗНАЮ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ЗНАЮ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51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Умеешь ли ты так поздороваться или о чем-то спросить, чтобы человеку было приятно тебе ответить?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Способен ли ты вызвать интерес и чувство доверия?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196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Если с тобой грубы, можешь ли ты достойно ответить, не прибегая к собственной грубости?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34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6504" y="756295"/>
          <a:ext cx="10332764" cy="6260543"/>
        </p:xfrm>
        <a:graphic>
          <a:graphicData uri="http://schemas.openxmlformats.org/drawingml/2006/table">
            <a:tbl>
              <a:tblPr/>
              <a:tblGrid>
                <a:gridCol w="627603"/>
                <a:gridCol w="5546348"/>
                <a:gridCol w="599247"/>
                <a:gridCol w="686205"/>
                <a:gridCol w="773159"/>
                <a:gridCol w="514181"/>
                <a:gridCol w="686205"/>
                <a:gridCol w="899816"/>
              </a:tblGrid>
              <a:tr h="167769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ВОПРОС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 работы над проектом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Окончание работы над проектом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88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ЗНАЮ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ЗНАЮ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198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Способен ли ты спокойно осадить грубияна, сделать его поневоле вежливее?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Умеешь ли ты вовремя пошутить, разрядить накаленные страсти?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Умеешь ли ты прервать разговор, но так, чтобы собеседник не обиделся на тебя?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Умеешь ли ты отказать кому-нибудь в просьбе и не вызвать при этом враждебности?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Умеешь ли ты так попрощаться, чтобы тебя захотели увидеть еще раз?</a:t>
                      </a: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227" marR="3822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68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63142" y="877933"/>
            <a:ext cx="10530259" cy="83098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/>
              <a:t>Оцени свою работу в паре. Отметь </a:t>
            </a:r>
            <a:r>
              <a:rPr lang="en-US" sz="2400" dirty="0">
                <a:sym typeface="Wingdings" pitchFamily="2" charset="2"/>
              </a:rPr>
              <a:t></a:t>
            </a:r>
            <a:r>
              <a:rPr lang="ru-RU" sz="2400" dirty="0"/>
              <a:t>, в какой мере </a:t>
            </a:r>
            <a:r>
              <a:rPr lang="ru-RU" sz="2400" dirty="0" smtClean="0"/>
              <a:t>ты согласен/ согласна </a:t>
            </a:r>
            <a:r>
              <a:rPr lang="ru-RU" sz="2400" dirty="0"/>
              <a:t>со следующими утверждениями:</a:t>
            </a:r>
          </a:p>
        </p:txBody>
      </p:sp>
      <p:graphicFrame>
        <p:nvGraphicFramePr>
          <p:cNvPr id="3" name="Group 320"/>
          <p:cNvGraphicFramePr>
            <a:graphicFrameLocks/>
          </p:cNvGraphicFramePr>
          <p:nvPr/>
        </p:nvGraphicFramePr>
        <p:xfrm>
          <a:off x="234132" y="1764406"/>
          <a:ext cx="10009113" cy="5592177"/>
        </p:xfrm>
        <a:graphic>
          <a:graphicData uri="http://schemas.openxmlformats.org/drawingml/2006/table">
            <a:tbl>
              <a:tblPr/>
              <a:tblGrid>
                <a:gridCol w="3810456"/>
                <a:gridCol w="1360723"/>
                <a:gridCol w="1233258"/>
                <a:gridCol w="1708616"/>
                <a:gridCol w="1896060"/>
              </a:tblGrid>
              <a:tr h="10767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Полностью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соглас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ен/ согласна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Частично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соглас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ен/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согласна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Не соглас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ен/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 согласна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Затрудняюсь ответить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0689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Я в полной мере участвую в выполнении всех заданий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689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При разногласиях я предлагаю другое решение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997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Большинство решений предложено мной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106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Если я не согласен (не согласна) с чем-то,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то не спорю, а предлагаю другое решение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2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63142" y="877933"/>
            <a:ext cx="10530259" cy="83098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/>
              <a:t>Оцени свою работу в паре. Отметь </a:t>
            </a:r>
            <a:r>
              <a:rPr lang="en-US" sz="2400" dirty="0">
                <a:sym typeface="Wingdings" pitchFamily="2" charset="2"/>
              </a:rPr>
              <a:t></a:t>
            </a:r>
            <a:r>
              <a:rPr lang="ru-RU" sz="2400" dirty="0"/>
              <a:t>, в какой мере </a:t>
            </a:r>
            <a:r>
              <a:rPr lang="ru-RU" sz="2400" dirty="0" smtClean="0"/>
              <a:t>ты согласен/ согласна </a:t>
            </a:r>
            <a:r>
              <a:rPr lang="ru-RU" sz="2400" dirty="0"/>
              <a:t>со следующими утверждениями:</a:t>
            </a:r>
          </a:p>
        </p:txBody>
      </p:sp>
      <p:graphicFrame>
        <p:nvGraphicFramePr>
          <p:cNvPr id="3" name="Group 320"/>
          <p:cNvGraphicFramePr>
            <a:graphicFrameLocks/>
          </p:cNvGraphicFramePr>
          <p:nvPr/>
        </p:nvGraphicFramePr>
        <p:xfrm>
          <a:off x="360042" y="1807354"/>
          <a:ext cx="9883200" cy="5673907"/>
        </p:xfrm>
        <a:graphic>
          <a:graphicData uri="http://schemas.openxmlformats.org/drawingml/2006/table">
            <a:tbl>
              <a:tblPr/>
              <a:tblGrid>
                <a:gridCol w="3762521"/>
                <a:gridCol w="1343605"/>
                <a:gridCol w="1217744"/>
                <a:gridCol w="1687122"/>
                <a:gridCol w="1872208"/>
              </a:tblGrid>
              <a:tr h="12091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Полностью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соглас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ен/ согласна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Частично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соглас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ен/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согласна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Не соглас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ен/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 согласна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Затрудняюсь ответить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4356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Я с уважением отношусь к мнению участников группы, даже если я с ними не согласен (не согласна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35665">
                <a:tc>
                  <a:txBody>
                    <a:bodyPr/>
                    <a:lstStyle/>
                    <a:p>
                      <a:pPr marL="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Я стараюсь услышать то, что кто-то хочет предложить, а не ищу ошибки в сказанном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63553">
                <a:tc>
                  <a:txBody>
                    <a:bodyPr/>
                    <a:lstStyle/>
                    <a:p>
                      <a:pPr marL="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Работать в паре труднее, чем одному (одной)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9904">
                <a:tc>
                  <a:txBody>
                    <a:bodyPr/>
                    <a:lstStyle/>
                    <a:p>
                      <a:pPr marL="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</a:rPr>
                        <a:t>Мне интереснее и полезнее работать в 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паре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3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780367"/>
            <a:ext cx="10693400" cy="48965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ru-RU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64661"/>
            <a:ext cx="10693400" cy="584711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376" tIns="45688" rIns="91376" bIns="45688" anchor="ctr">
            <a:spAutoFit/>
          </a:bodyPr>
          <a:lstStyle/>
          <a:p>
            <a:pPr indent="323622" algn="ctr" eaLnBrk="0" hangingPunct="0">
              <a:tabLst>
                <a:tab pos="228440" algn="l"/>
              </a:tabLst>
              <a:defRPr/>
            </a:pPr>
            <a:r>
              <a:rPr lang="ru-RU" sz="3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Формы оказания помощи </a:t>
            </a: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детям</a:t>
            </a:r>
            <a:endParaRPr lang="ru-RU" sz="3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22168" y="2011676"/>
            <a:ext cx="8964487" cy="4555029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376" tIns="45688" rIns="91376" bIns="45688" anchor="ctr">
            <a:spAutoFit/>
          </a:bodyPr>
          <a:lstStyle/>
          <a:p>
            <a:pPr indent="323622" algn="just" eaLnBrk="0" hangingPunct="0">
              <a:tabLst>
                <a:tab pos="228440" algn="l"/>
              </a:tabLst>
              <a:defRPr/>
            </a:pPr>
            <a:r>
              <a:rPr lang="ru-RU" sz="2900" b="1" dirty="0" smtClean="0">
                <a:cs typeface="Times New Roman" pitchFamily="18" charset="0"/>
              </a:rPr>
              <a:t>Оказание </a:t>
            </a:r>
            <a:r>
              <a:rPr lang="ru-RU" sz="2900" b="1" dirty="0">
                <a:cs typeface="Times New Roman" pitchFamily="18" charset="0"/>
              </a:rPr>
              <a:t>помощи детям </a:t>
            </a:r>
            <a:r>
              <a:rPr lang="ru-RU" sz="2900" dirty="0">
                <a:cs typeface="Times New Roman" pitchFamily="18" charset="0"/>
              </a:rPr>
              <a:t>не только допустимо, но и </a:t>
            </a:r>
            <a:r>
              <a:rPr lang="ru-RU" sz="2900" b="1" dirty="0">
                <a:cs typeface="Times New Roman" pitchFamily="18" charset="0"/>
              </a:rPr>
              <a:t>необходимо</a:t>
            </a:r>
            <a:r>
              <a:rPr lang="ru-RU" sz="2900" dirty="0">
                <a:cs typeface="Times New Roman" pitchFamily="18" charset="0"/>
              </a:rPr>
              <a:t>. Основными формами служат:</a:t>
            </a:r>
            <a:endParaRPr lang="ru-RU" sz="2900" dirty="0"/>
          </a:p>
          <a:p>
            <a:pPr indent="323622" algn="just" eaLnBrk="0" hangingPunct="0">
              <a:buFontTx/>
              <a:buChar char="•"/>
              <a:tabLst>
                <a:tab pos="228440" algn="l"/>
              </a:tabLst>
              <a:defRPr/>
            </a:pPr>
            <a:r>
              <a:rPr lang="ru-RU" sz="2900" dirty="0">
                <a:cs typeface="Times New Roman" pitchFamily="18" charset="0"/>
              </a:rPr>
              <a:t>мягкий, ненавязчивый контроль полноты и качества выполнения работы учащимися, своего рода «</a:t>
            </a:r>
            <a:r>
              <a:rPr lang="ru-RU" sz="2900" i="1" dirty="0">
                <a:cs typeface="Times New Roman" pitchFamily="18" charset="0"/>
              </a:rPr>
              <a:t>подстраховка</a:t>
            </a:r>
            <a:r>
              <a:rPr lang="ru-RU" sz="2900" dirty="0">
                <a:cs typeface="Times New Roman" pitchFamily="18" charset="0"/>
              </a:rPr>
              <a:t>» учащихся;</a:t>
            </a:r>
            <a:endParaRPr lang="ru-RU" sz="2900" dirty="0"/>
          </a:p>
          <a:p>
            <a:pPr indent="323622" algn="just" eaLnBrk="0" hangingPunct="0">
              <a:buFontTx/>
              <a:buChar char="•"/>
              <a:tabLst>
                <a:tab pos="228440" algn="l"/>
              </a:tabLst>
              <a:defRPr/>
            </a:pPr>
            <a:r>
              <a:rPr lang="ru-RU" sz="2900" dirty="0">
                <a:cs typeface="Times New Roman" pitchFamily="18" charset="0"/>
              </a:rPr>
              <a:t>общее стимулирующее и направляющее воздействие на детей, их поощрение и поддержка в ходе работы над заданиями;</a:t>
            </a:r>
            <a:endParaRPr lang="ru-RU" sz="2900" dirty="0"/>
          </a:p>
          <a:p>
            <a:pPr indent="323622" algn="just" eaLnBrk="0" hangingPunct="0">
              <a:buFontTx/>
              <a:buChar char="•"/>
              <a:tabLst>
                <a:tab pos="228440" algn="l"/>
              </a:tabLst>
              <a:defRPr/>
            </a:pPr>
            <a:r>
              <a:rPr lang="ru-RU" sz="2900" dirty="0">
                <a:cs typeface="Times New Roman" pitchFamily="18" charset="0"/>
              </a:rPr>
              <a:t>ответы на вопросы детей, направляющая помощь при возникающих затруднениях.</a:t>
            </a:r>
            <a:endParaRPr lang="ru-RU" sz="2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knigipro.com/images/header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95077"/>
            <a:ext cx="10693400" cy="20163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39127" y="4495012"/>
            <a:ext cx="4065072" cy="597656"/>
          </a:xfrm>
          <a:prstGeom prst="rect">
            <a:avLst/>
          </a:prstGeom>
        </p:spPr>
        <p:txBody>
          <a:bodyPr wrap="none" lIns="104196" tIns="52098" rIns="104196" bIns="52098">
            <a:spAutoFit/>
          </a:bodyPr>
          <a:lstStyle/>
          <a:p>
            <a:pPr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успешные ученики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062535" y="207984"/>
            <a:ext cx="6736748" cy="1032098"/>
          </a:xfrm>
          <a:prstGeom prst="rect">
            <a:avLst/>
          </a:prstGeom>
        </p:spPr>
        <p:txBody>
          <a:bodyPr vert="horz" lIns="104196" tIns="52098" rIns="104196" bIns="52098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ru-RU" sz="1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319475"/>
            <a:ext cx="10693400" cy="0"/>
          </a:xfrm>
          <a:prstGeom prst="line">
            <a:avLst/>
          </a:prstGeom>
          <a:ln>
            <a:noFill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405" name="Picture 5" descr="http://ledeen.ru/myimages/papka/teacher-vector.jpg"/>
          <p:cNvPicPr>
            <a:picLocks noChangeAspect="1" noChangeArrowheads="1"/>
          </p:cNvPicPr>
          <p:nvPr/>
        </p:nvPicPr>
        <p:blipFill>
          <a:blip r:embed="rId3" cstate="print"/>
          <a:srcRect l="17104" r="19612"/>
          <a:stretch>
            <a:fillRect/>
          </a:stretch>
        </p:blipFill>
        <p:spPr bwMode="auto">
          <a:xfrm>
            <a:off x="294139" y="1279562"/>
            <a:ext cx="2105234" cy="3193101"/>
          </a:xfrm>
          <a:prstGeom prst="rect">
            <a:avLst/>
          </a:prstGeom>
          <a:noFill/>
        </p:spPr>
      </p:pic>
      <p:sp>
        <p:nvSpPr>
          <p:cNvPr id="14" name="Содержимое 2"/>
          <p:cNvSpPr txBox="1">
            <a:spLocks/>
          </p:cNvSpPr>
          <p:nvPr/>
        </p:nvSpPr>
        <p:spPr>
          <a:xfrm>
            <a:off x="2736210" y="1279554"/>
            <a:ext cx="5473608" cy="1032098"/>
          </a:xfrm>
          <a:prstGeom prst="rect">
            <a:avLst/>
          </a:prstGeom>
          <a:solidFill>
            <a:schemeClr val="bg1"/>
          </a:solidFill>
        </p:spPr>
        <p:txBody>
          <a:bodyPr vert="horz" lIns="104196" tIns="52098" rIns="104196" bIns="5209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Качество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школьного образования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детерминируется качеством подготовки педагогов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(По результатам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PISA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3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2820419" y="2549829"/>
            <a:ext cx="5473608" cy="1508451"/>
          </a:xfrm>
          <a:prstGeom prst="rect">
            <a:avLst/>
          </a:prstGeom>
        </p:spPr>
        <p:txBody>
          <a:bodyPr vert="horz" lIns="104196" tIns="52098" rIns="104196" bIns="52098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Качество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образовательных достижений школьников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детерминируется качеством учебных заданий,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предлагаемых им педагогами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(По результатам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ITL, PISA</a:t>
            </a: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3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09" name="Picture 9" descr="J:\Практика образования_2014\_MiniObl\Mat_c\Mat_2kl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0095" y="1137425"/>
            <a:ext cx="1477377" cy="1826020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02411" name="Picture 11" descr="J:\Практика образования_2014\_MiniObl\Rus_c\Rus_4kl_1ch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8021" y="1693170"/>
            <a:ext cx="1548319" cy="1890752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02412" name="Picture 12" descr="J:\Практика образования_2014\_MiniObl\__DIDAKTIKA_SISTEMA Zankova\Marafon_2012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85178" y="2487092"/>
            <a:ext cx="1376496" cy="181461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" y="4495800"/>
            <a:ext cx="4475163" cy="585788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Успешный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учитель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4567554" y="4709325"/>
            <a:ext cx="842094" cy="23817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4196" tIns="52098" rIns="104196" bIns="52098"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3993"/>
            <a:ext cx="10693400" cy="42484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0" y="941653"/>
            <a:ext cx="10693400" cy="1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6" tIns="45688" rIns="91376" bIns="45688"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учебно-методических комплектах </a:t>
            </a:r>
            <a:r>
              <a:rPr lang="ru-RU" sz="2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определены </a:t>
            </a:r>
            <a:r>
              <a:rPr lang="ru-RU" sz="2600" b="1" u="sng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4 линии</a:t>
            </a:r>
            <a:r>
              <a:rPr lang="ru-RU" sz="2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2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позволяющие </a:t>
            </a:r>
            <a:r>
              <a:rPr lang="ru-RU" sz="2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 каждого ребенка развивать  </a:t>
            </a:r>
            <a:r>
              <a:rPr lang="ru-RU" sz="2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b="1" u="sng" cap="small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самоконтроль</a:t>
            </a:r>
            <a:r>
              <a:rPr lang="ru-RU" sz="29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378148" y="2806381"/>
            <a:ext cx="9144000" cy="383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6" tIns="45688" rIns="91376" bIns="45688">
            <a:spAutoFit/>
          </a:bodyPr>
          <a:lstStyle/>
          <a:p>
            <a:pPr marL="342658" indent="-342658">
              <a:buFontTx/>
              <a:buAutoNum type="arabicParenR"/>
            </a:pPr>
            <a:r>
              <a:rPr lang="ru-RU" sz="2700" b="1" dirty="0">
                <a:cs typeface="Arial" charset="0"/>
              </a:rPr>
              <a:t> Осознание учеником </a:t>
            </a:r>
            <a:r>
              <a:rPr lang="ru-RU" sz="2700" dirty="0">
                <a:cs typeface="Arial" charset="0"/>
              </a:rPr>
              <a:t>операций</a:t>
            </a:r>
            <a:r>
              <a:rPr lang="ru-RU" sz="2700" b="1" dirty="0">
                <a:cs typeface="Arial" charset="0"/>
              </a:rPr>
              <a:t>, которые составляют то или иное учебное действие </a:t>
            </a:r>
            <a:r>
              <a:rPr lang="ru-RU" sz="2700" i="1" dirty="0">
                <a:cs typeface="Arial" charset="0"/>
              </a:rPr>
              <a:t>(пооперационный самоконтроль).</a:t>
            </a:r>
          </a:p>
          <a:p>
            <a:pPr marL="342658" indent="-342658">
              <a:buFontTx/>
              <a:buAutoNum type="arabicParenR"/>
            </a:pPr>
            <a:r>
              <a:rPr lang="ru-RU" sz="2700" b="1" dirty="0">
                <a:cs typeface="Arial" charset="0"/>
              </a:rPr>
              <a:t> Выделение известного и неизвестного </a:t>
            </a:r>
            <a:r>
              <a:rPr lang="ru-RU" sz="2700" i="1" dirty="0">
                <a:cs typeface="Arial" charset="0"/>
              </a:rPr>
              <a:t>(того, что  я уже знаю, и что сейчас новое).</a:t>
            </a:r>
          </a:p>
          <a:p>
            <a:pPr marL="342658" indent="-342658">
              <a:buFontTx/>
              <a:buAutoNum type="arabicParenR"/>
            </a:pPr>
            <a:r>
              <a:rPr lang="ru-RU" sz="2700" b="1" dirty="0">
                <a:cs typeface="Arial" charset="0"/>
              </a:rPr>
              <a:t>Критическое восприятие образа</a:t>
            </a:r>
          </a:p>
          <a:p>
            <a:pPr marL="342658" indent="-342658"/>
            <a:r>
              <a:rPr lang="ru-RU" sz="2700" dirty="0">
                <a:cs typeface="Arial" charset="0"/>
              </a:rPr>
              <a:t>    </a:t>
            </a:r>
            <a:r>
              <a:rPr lang="ru-RU" sz="2700" i="1" dirty="0">
                <a:cs typeface="Arial" charset="0"/>
              </a:rPr>
              <a:t>(сравнение со своим взглядом).</a:t>
            </a:r>
          </a:p>
          <a:p>
            <a:pPr marL="342658" indent="-342658"/>
            <a:r>
              <a:rPr lang="ru-RU" sz="2700" b="1" dirty="0">
                <a:cs typeface="Arial" charset="0"/>
              </a:rPr>
              <a:t>4) Осознание своих возможностей при выполнении разноаспектных заданий </a:t>
            </a:r>
            <a:r>
              <a:rPr lang="ru-RU" sz="2700" u="sng" dirty="0">
                <a:cs typeface="Arial" charset="0"/>
              </a:rPr>
              <a:t>(</a:t>
            </a:r>
            <a:r>
              <a:rPr lang="ru-RU" sz="2700" i="1" u="sng" dirty="0">
                <a:cs typeface="Arial" charset="0"/>
              </a:rPr>
              <a:t>осознание</a:t>
            </a:r>
            <a:r>
              <a:rPr lang="ru-RU" sz="2700" u="sng" dirty="0">
                <a:cs typeface="Arial" charset="0"/>
              </a:rPr>
              <a:t>)</a:t>
            </a:r>
            <a:r>
              <a:rPr lang="ru-RU" sz="2700" i="1" dirty="0">
                <a:cs typeface="Arial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4"/>
          <p:cNvPicPr>
            <a:picLocks noChangeAspect="1"/>
          </p:cNvPicPr>
          <p:nvPr/>
        </p:nvPicPr>
        <p:blipFill>
          <a:blip r:embed="rId2"/>
          <a:srcRect b="15633"/>
          <a:stretch>
            <a:fillRect/>
          </a:stretch>
        </p:blipFill>
        <p:spPr bwMode="auto">
          <a:xfrm>
            <a:off x="4010025" y="3304552"/>
            <a:ext cx="6683375" cy="119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>
            <a:lum bright="-42000" contrast="54000"/>
          </a:blip>
          <a:srcRect/>
          <a:stretch>
            <a:fillRect/>
          </a:stretch>
        </p:blipFill>
        <p:spPr bwMode="auto">
          <a:xfrm>
            <a:off x="623782" y="1344225"/>
            <a:ext cx="3146756" cy="68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623782" y="840140"/>
            <a:ext cx="5168477" cy="428490"/>
          </a:xfrm>
          <a:prstGeom prst="rect">
            <a:avLst/>
          </a:prstGeom>
          <a:solidFill>
            <a:schemeClr val="accent1"/>
          </a:solidFill>
          <a:ln w="9525">
            <a:solidFill>
              <a:srgbClr val="6699FF"/>
            </a:solidFill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Определение закономерности</a:t>
            </a: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4">
            <a:lum bright="-36000" contrast="48000"/>
          </a:blip>
          <a:srcRect/>
          <a:stretch>
            <a:fillRect/>
          </a:stretch>
        </p:blipFill>
        <p:spPr bwMode="auto">
          <a:xfrm>
            <a:off x="6104149" y="605602"/>
            <a:ext cx="4589251" cy="264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452744"/>
            <a:ext cx="5261301" cy="130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68379"/>
            <a:ext cx="6059593" cy="95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0311" y="5555429"/>
            <a:ext cx="6273089" cy="200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ятиугольник 6"/>
          <p:cNvSpPr/>
          <p:nvPr/>
        </p:nvSpPr>
        <p:spPr>
          <a:xfrm>
            <a:off x="0" y="6852396"/>
            <a:ext cx="4344194" cy="7088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700" dirty="0">
                <a:latin typeface="Arial" pitchFamily="34" charset="0"/>
                <a:cs typeface="Arial" pitchFamily="34" charset="0"/>
              </a:rPr>
              <a:t>БЛОК 1</a:t>
            </a:r>
          </a:p>
        </p:txBody>
      </p:sp>
      <p:grpSp>
        <p:nvGrpSpPr>
          <p:cNvPr id="27657" name="Группа 8"/>
          <p:cNvGrpSpPr>
            <a:grpSpLocks/>
          </p:cNvGrpSpPr>
          <p:nvPr/>
        </p:nvGrpSpPr>
        <p:grpSpPr bwMode="auto">
          <a:xfrm>
            <a:off x="0" y="103268"/>
            <a:ext cx="10693400" cy="581097"/>
            <a:chOff x="0" y="93954"/>
            <a:chExt cx="9144000" cy="526734"/>
          </a:xfrm>
        </p:grpSpPr>
        <p:sp>
          <p:nvSpPr>
            <p:cNvPr id="27658" name="Заголовок 1"/>
            <p:cNvSpPr txBox="1">
              <a:spLocks/>
            </p:cNvSpPr>
            <p:nvPr/>
          </p:nvSpPr>
          <p:spPr bwMode="auto">
            <a:xfrm>
              <a:off x="0" y="93954"/>
              <a:ext cx="9144000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marL="1436014"/>
              <a:r>
                <a:rPr lang="ru-RU">
                  <a:solidFill>
                    <a:srgbClr val="0070C0"/>
                  </a:solidFill>
                  <a:cs typeface="Arial" charset="0"/>
                </a:rPr>
                <a:t>Система Занкова: новое время, новые задачи, новый уровень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20688"/>
              <a:ext cx="9144000" cy="0"/>
            </a:xfrm>
            <a:prstGeom prst="line">
              <a:avLst/>
            </a:prstGeom>
            <a:ln w="28575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66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3000" y="93954"/>
              <a:ext cx="648072" cy="458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478621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1857" y="1007376"/>
            <a:ext cx="8679338" cy="603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38187" y="1116336"/>
            <a:ext cx="9130098" cy="64203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4000" i="1" dirty="0">
              <a:solidFill>
                <a:srgbClr val="1B1476"/>
              </a:solidFill>
            </a:endParaRPr>
          </a:p>
        </p:txBody>
      </p:sp>
      <p:pic>
        <p:nvPicPr>
          <p:cNvPr id="13" name="Picture 4" descr="2ч 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2577" r="4762" b="7591"/>
          <a:stretch>
            <a:fillRect/>
          </a:stretch>
        </p:blipFill>
        <p:spPr bwMode="auto">
          <a:xfrm>
            <a:off x="522165" y="1241164"/>
            <a:ext cx="4536505" cy="568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99406" y="1001907"/>
            <a:ext cx="4303878" cy="446260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ru-RU" sz="2300" i="1" dirty="0" smtClean="0">
                <a:solidFill>
                  <a:srgbClr val="002060"/>
                </a:solidFill>
              </a:rPr>
              <a:t>.</a:t>
            </a:r>
            <a:endParaRPr lang="ru-RU" sz="2300" i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6299406" y="4417414"/>
            <a:ext cx="4231870" cy="256991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endParaRPr lang="ru-RU" sz="2300" i="1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2300" i="1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2300" i="1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2300" i="1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2300" i="1" dirty="0">
              <a:solidFill>
                <a:srgbClr val="002060"/>
              </a:solidFill>
            </a:endParaRPr>
          </a:p>
          <a:p>
            <a:pPr>
              <a:defRPr/>
            </a:pPr>
            <a:endParaRPr lang="ru-RU" sz="2300" i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2300" i="1" dirty="0" smtClean="0">
                <a:solidFill>
                  <a:srgbClr val="002060"/>
                </a:solidFill>
              </a:rPr>
              <a:t> </a:t>
            </a:r>
            <a:endParaRPr lang="ru-RU" sz="2300" i="1" dirty="0">
              <a:solidFill>
                <a:srgbClr val="002060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000" dirty="0" smtClean="0">
                <a:solidFill>
                  <a:srgbClr val="000099"/>
                </a:solidFill>
              </a:rPr>
              <a:t>Выделение известного и неизвестного</a:t>
            </a:r>
            <a:endParaRPr lang="ru-RU" sz="3000" dirty="0">
              <a:solidFill>
                <a:srgbClr val="000099"/>
              </a:solidFill>
            </a:endParaRPr>
          </a:p>
        </p:txBody>
      </p:sp>
      <p:pic>
        <p:nvPicPr>
          <p:cNvPr id="7" name="Picture 22" descr="OM2_2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24" y="1525909"/>
            <a:ext cx="2793393" cy="4176464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OM2_1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236" y="2772519"/>
            <a:ext cx="2923784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0" y="907630"/>
            <a:ext cx="10693400" cy="101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6" tIns="45688" rIns="91376" bIns="45688">
            <a:spAutoFit/>
          </a:bodyPr>
          <a:lstStyle/>
          <a:p>
            <a:pPr marL="342658" indent="-342658" algn="ctr"/>
            <a:r>
              <a:rPr lang="ru-RU" sz="3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Критическое </a:t>
            </a:r>
            <a:r>
              <a:rPr lang="ru-RU" sz="3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восприятие образа</a:t>
            </a:r>
          </a:p>
          <a:p>
            <a:pPr marL="342658" indent="-342658" algn="ctr"/>
            <a:r>
              <a:rPr lang="ru-RU" sz="3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000" b="1" i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(сравнение со своим взглядом</a:t>
            </a:r>
            <a:r>
              <a:rPr lang="ru-RU" sz="30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000" b="1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5" descr="G:\Русский для Яковлевой\1 класс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172" y="2099367"/>
            <a:ext cx="8164732" cy="4824536"/>
          </a:xfrm>
          <a:prstGeom prst="rect">
            <a:avLst/>
          </a:prstGeom>
          <a:noFill/>
          <a:ln>
            <a:solidFill>
              <a:schemeClr val="accent5">
                <a:lumMod val="2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148" y="1044328"/>
            <a:ext cx="8208912" cy="5170630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buFontTx/>
              <a:buNone/>
            </a:pPr>
            <a:r>
              <a:rPr lang="ru-RU" altLang="ru-RU" dirty="0" smtClean="0"/>
              <a:t> </a:t>
            </a:r>
            <a:r>
              <a:rPr lang="ru-RU" altLang="ru-RU" b="1" dirty="0" smtClean="0">
                <a:solidFill>
                  <a:schemeClr val="tx2"/>
                </a:solidFill>
              </a:rPr>
              <a:t>Окружающий мир 1 класс</a:t>
            </a:r>
          </a:p>
          <a:p>
            <a:pPr>
              <a:buFontTx/>
              <a:buNone/>
            </a:pPr>
            <a:endParaRPr lang="ru-RU" altLang="ru-RU" b="1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Тетрадь стр. 39  задание 50</a:t>
            </a:r>
          </a:p>
          <a:p>
            <a:pPr>
              <a:buFontTx/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ru-RU" altLang="ru-RU" sz="2400" dirty="0" smtClean="0"/>
              <a:t>Прочитайте   текст.   Что   неправильно   делали его   герои?   Зачеркните   эти   слова,   а   сверху   напишите, как   они   должны   были   поступить.</a:t>
            </a:r>
          </a:p>
          <a:p>
            <a:pPr algn="just">
              <a:buFontTx/>
              <a:buNone/>
            </a:pPr>
            <a:r>
              <a:rPr lang="ru-RU" altLang="ru-RU" sz="2400" dirty="0" smtClean="0"/>
              <a:t>   </a:t>
            </a:r>
          </a:p>
          <a:p>
            <a:pPr algn="just">
              <a:buFontTx/>
              <a:buNone/>
            </a:pPr>
            <a:r>
              <a:rPr lang="ru-RU" altLang="ru-RU" sz="2400" dirty="0" smtClean="0"/>
              <a:t>Тёплым весенним днём школьники отправились в лес. Мальчики наломали веток, срубили молодую ёлочку и развели костёр. Девочки в это время нарвали ландышей. После обеда все пошли смотреть старинную церковь. Возвращаясь, ребята прошли мимо своего горящего   костра.   Довольные,   они   вернулись  домой.</a:t>
            </a:r>
            <a:endParaRPr lang="ru-RU" altLang="ru-RU" sz="2400" dirty="0"/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4767">
            <a:off x="8385359" y="1100068"/>
            <a:ext cx="1956619" cy="2952328"/>
          </a:xfrm>
          <a:prstGeom prst="rect">
            <a:avLst/>
          </a:prstGeom>
          <a:noFill/>
          <a:ln w="9525">
            <a:solidFill>
              <a:srgbClr val="00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900" dirty="0" smtClean="0">
                <a:solidFill>
                  <a:srgbClr val="000099"/>
                </a:solidFill>
              </a:rPr>
              <a:t>Осознание своих возможностей</a:t>
            </a:r>
            <a:endParaRPr lang="ru-RU" sz="2900" dirty="0">
              <a:solidFill>
                <a:srgbClr val="0000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1955" y="1081300"/>
            <a:ext cx="9130098" cy="64203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4000" i="1" dirty="0">
              <a:solidFill>
                <a:srgbClr val="1B1476"/>
              </a:solidFill>
            </a:endParaRPr>
          </a:p>
        </p:txBody>
      </p:sp>
      <p:pic>
        <p:nvPicPr>
          <p:cNvPr id="8" name="Picture 21" descr="OM2_1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083" y="1081300"/>
            <a:ext cx="1584325" cy="201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ч 37 только рамоч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40" y="1723335"/>
            <a:ext cx="889395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062535" y="207984"/>
            <a:ext cx="6736748" cy="1032098"/>
          </a:xfrm>
          <a:prstGeom prst="rect">
            <a:avLst/>
          </a:prstGeom>
        </p:spPr>
        <p:txBody>
          <a:bodyPr vert="horz" lIns="104233" tIns="52116" rIns="104233" bIns="52116" rtlCol="0" anchor="ctr">
            <a:normAutofit/>
          </a:bodyPr>
          <a:lstStyle/>
          <a:p>
            <a:pPr defTabSz="1042320">
              <a:defRPr/>
            </a:pPr>
            <a:endParaRPr lang="ru-RU" sz="1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319475"/>
            <a:ext cx="10693400" cy="0"/>
          </a:xfrm>
          <a:prstGeom prst="line">
            <a:avLst/>
          </a:prstGeom>
          <a:ln>
            <a:noFill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17678" y="1764409"/>
          <a:ext cx="9347240" cy="5161512"/>
        </p:xfrm>
        <a:graphic>
          <a:graphicData uri="http://schemas.openxmlformats.org/drawingml/2006/table">
            <a:tbl>
              <a:tblPr/>
              <a:tblGrid>
                <a:gridCol w="6212841"/>
                <a:gridCol w="1317907"/>
                <a:gridCol w="1816492"/>
              </a:tblGrid>
              <a:tr h="3785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kern="150" dirty="0">
                          <a:latin typeface="Times New Roman"/>
                          <a:ea typeface="Arial Unicode MS"/>
                          <a:cs typeface="Times New Roman"/>
                        </a:rPr>
                        <a:t>Поставь </a:t>
                      </a:r>
                      <a:r>
                        <a:rPr lang="ru-RU" sz="1500" b="1" kern="150" dirty="0">
                          <a:latin typeface="Times New Roman"/>
                          <a:ea typeface="Arial Unicode MS"/>
                          <a:cs typeface="Times New Roman"/>
                          <a:sym typeface="Wingdings"/>
                        </a:rPr>
                        <a:t></a:t>
                      </a:r>
                      <a:r>
                        <a:rPr lang="ru-RU" sz="1500" b="1" kern="150" dirty="0">
                          <a:latin typeface="Times New Roman"/>
                          <a:ea typeface="Arial Unicode MS"/>
                          <a:cs typeface="Times New Roman"/>
                        </a:rPr>
                        <a:t> в нужный столбик</a:t>
                      </a:r>
                      <a:endParaRPr lang="ru-RU" sz="1300" b="1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kern="150">
                          <a:latin typeface="Times New Roman"/>
                          <a:ea typeface="Arial Unicode MS"/>
                          <a:cs typeface="Times New Roman"/>
                        </a:rPr>
                        <a:t>Знаю</a:t>
                      </a:r>
                      <a:endParaRPr lang="ru-RU" sz="1300" b="1" kern="150"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kern="150" dirty="0">
                          <a:latin typeface="Times New Roman"/>
                          <a:ea typeface="Arial Unicode MS"/>
                          <a:cs typeface="Times New Roman"/>
                        </a:rPr>
                        <a:t>Надо узнать</a:t>
                      </a:r>
                      <a:endParaRPr lang="ru-RU" sz="1300" b="1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34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kern="150" dirty="0">
                          <a:latin typeface="Times New Roman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ru-RU" sz="1500" b="1" i="1" u="sng" kern="150" dirty="0">
                          <a:latin typeface="Times New Roman"/>
                          <a:ea typeface="Arial Unicode MS"/>
                          <a:cs typeface="Times New Roman"/>
                        </a:rPr>
                        <a:t>Тема «Предложение»</a:t>
                      </a:r>
                      <a:endParaRPr lang="ru-RU" sz="1300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kern="150" dirty="0">
                          <a:latin typeface="Times New Roman"/>
                          <a:ea typeface="Arial Unicode MS"/>
                          <a:cs typeface="Times New Roman"/>
                        </a:rPr>
                        <a:t>1.Какое предложение побудительное?</a:t>
                      </a:r>
                      <a:endParaRPr lang="ru-RU" sz="1300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kern="150" dirty="0">
                          <a:latin typeface="Times New Roman"/>
                          <a:ea typeface="Arial Unicode MS"/>
                          <a:cs typeface="Times New Roman"/>
                        </a:rPr>
                        <a:t> Надо выучить таблицу умножения.</a:t>
                      </a:r>
                      <a:endParaRPr lang="ru-RU" sz="1300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kern="150" dirty="0">
                          <a:latin typeface="Times New Roman"/>
                          <a:ea typeface="Arial Unicode MS"/>
                          <a:cs typeface="Times New Roman"/>
                        </a:rPr>
                        <a:t> Выучи таблицу умножения.</a:t>
                      </a:r>
                      <a:endParaRPr lang="ru-RU" sz="1300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kern="1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kern="1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5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kern="150">
                          <a:latin typeface="Times New Roman"/>
                          <a:ea typeface="Arial Unicode MS"/>
                          <a:cs typeface="Times New Roman"/>
                        </a:rPr>
                        <a:t>2.Какое предложение сложное?</a:t>
                      </a:r>
                      <a:endParaRPr lang="ru-RU" sz="1300" kern="150"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kern="150">
                          <a:latin typeface="Times New Roman"/>
                          <a:ea typeface="Arial Unicode MS"/>
                          <a:cs typeface="Times New Roman"/>
                        </a:rPr>
                        <a:t> Юля, Катя и Оксана вышивают на салфетках разных животных.</a:t>
                      </a:r>
                      <a:endParaRPr lang="ru-RU" sz="1300" kern="150"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kern="150">
                          <a:latin typeface="Times New Roman"/>
                          <a:ea typeface="Arial Unicode MS"/>
                          <a:cs typeface="Times New Roman"/>
                        </a:rPr>
                        <a:t> Игорь играет на гитаре, Дима поет в хоре.</a:t>
                      </a:r>
                      <a:endParaRPr lang="ru-RU" sz="1300" kern="150"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kern="1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kern="1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kern="150" dirty="0">
                          <a:latin typeface="Times New Roman"/>
                          <a:ea typeface="Arial Unicode MS"/>
                          <a:cs typeface="Times New Roman"/>
                        </a:rPr>
                        <a:t>3.Какое предложение распространенное?</a:t>
                      </a:r>
                      <a:endParaRPr lang="ru-RU" sz="1300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kern="150" dirty="0">
                          <a:latin typeface="Times New Roman"/>
                          <a:ea typeface="Arial Unicode MS"/>
                          <a:cs typeface="Times New Roman"/>
                        </a:rPr>
                        <a:t> Маленький Миша играет во дворе с ребятами.</a:t>
                      </a:r>
                      <a:endParaRPr lang="ru-RU" sz="1300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kern="150" dirty="0">
                          <a:latin typeface="Times New Roman"/>
                          <a:ea typeface="Arial Unicode MS"/>
                          <a:cs typeface="Times New Roman"/>
                        </a:rPr>
                        <a:t> Миша играет.</a:t>
                      </a:r>
                      <a:endParaRPr lang="ru-RU" sz="1300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kern="1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kern="1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7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kern="150" dirty="0">
                          <a:latin typeface="Times New Roman"/>
                          <a:ea typeface="Arial Unicode MS"/>
                          <a:cs typeface="Times New Roman"/>
                        </a:rPr>
                        <a:t>4.Какое предложение имеет однородные члены</a:t>
                      </a:r>
                      <a:r>
                        <a:rPr lang="ru-RU" sz="1500" b="1" kern="150" dirty="0" smtClean="0">
                          <a:latin typeface="Times New Roman"/>
                          <a:ea typeface="Arial Unicode MS"/>
                          <a:cs typeface="Times New Roman"/>
                        </a:rPr>
                        <a:t>?</a:t>
                      </a:r>
                      <a:endParaRPr lang="en-US" sz="1500" b="1" kern="150" dirty="0" smtClean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marL="0" marR="0" indent="0" algn="l" defTabSz="10419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50" dirty="0" smtClean="0">
                          <a:latin typeface="Times New Roman"/>
                          <a:ea typeface="Arial Unicode MS"/>
                          <a:cs typeface="Times New Roman"/>
                        </a:rPr>
                        <a:t> </a:t>
                      </a:r>
                      <a:r>
                        <a:rPr lang="en-US" sz="1400" kern="150" dirty="0" smtClean="0">
                          <a:latin typeface="Times New Roman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ru-RU" sz="1400" kern="150" dirty="0" smtClean="0">
                          <a:latin typeface="Times New Roman"/>
                          <a:ea typeface="Arial Unicode MS"/>
                          <a:cs typeface="Times New Roman"/>
                        </a:rPr>
                        <a:t>В</a:t>
                      </a:r>
                      <a:r>
                        <a:rPr lang="ru-RU" sz="1400" kern="150" baseline="0" dirty="0" smtClean="0">
                          <a:latin typeface="Times New Roman"/>
                          <a:ea typeface="Arial Unicode MS"/>
                          <a:cs typeface="Times New Roman"/>
                        </a:rPr>
                        <a:t> осеннем лесу шелестит под ногами листва</a:t>
                      </a:r>
                      <a:r>
                        <a:rPr lang="ru-RU" sz="1400" kern="150" dirty="0" smtClean="0">
                          <a:latin typeface="Times New Roman"/>
                          <a:ea typeface="Arial Unicode MS"/>
                          <a:cs typeface="Times New Roman"/>
                        </a:rPr>
                        <a:t>.</a:t>
                      </a:r>
                      <a:endParaRPr lang="ru-RU" sz="1200" kern="150" dirty="0" smtClean="0"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 marL="0" marR="0" indent="0" algn="l" defTabSz="10419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50" dirty="0" smtClean="0">
                          <a:latin typeface="Times New Roman"/>
                          <a:ea typeface="Arial Unicode MS"/>
                          <a:cs typeface="Times New Roman"/>
                        </a:rPr>
                        <a:t> Березы, дубы и клены стоят в осеннем убранстве.</a:t>
                      </a:r>
                      <a:endParaRPr lang="ru-RU" sz="1200" kern="150" dirty="0" smtClean="0"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kern="1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kern="15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kern="150" dirty="0">
                          <a:latin typeface="Times New Roman"/>
                          <a:ea typeface="Arial Unicode MS"/>
                          <a:cs typeface="Times New Roman"/>
                        </a:rPr>
                        <a:t>5.Где нужна запятая?</a:t>
                      </a:r>
                      <a:endParaRPr lang="ru-RU" sz="1300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kern="150" dirty="0">
                          <a:latin typeface="Times New Roman"/>
                          <a:ea typeface="Arial Unicode MS"/>
                          <a:cs typeface="Times New Roman"/>
                        </a:rPr>
                        <a:t> Идет снег дует ветер</a:t>
                      </a:r>
                      <a:endParaRPr lang="ru-RU" sz="1300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kern="150" dirty="0">
                          <a:latin typeface="Times New Roman"/>
                          <a:ea typeface="Arial Unicode MS"/>
                          <a:cs typeface="Times New Roman"/>
                        </a:rPr>
                        <a:t> Идет снег и дует ветер</a:t>
                      </a:r>
                      <a:endParaRPr lang="ru-RU" sz="1300" kern="150" dirty="0">
                        <a:latin typeface="Times New Roman"/>
                        <a:ea typeface="Arial Unicode MS"/>
                        <a:cs typeface="Arial Unicode MS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kern="1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500" kern="15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40843" marR="40843" marT="38506" marB="385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22164" y="6732960"/>
            <a:ext cx="8420936" cy="4284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04233" tIns="52116" rIns="104233" bIns="52116">
            <a:spAutoFit/>
          </a:bodyPr>
          <a:lstStyle/>
          <a:p>
            <a:r>
              <a:rPr lang="ru-RU" b="1" i="1" kern="150" dirty="0" smtClean="0">
                <a:latin typeface="Times New Roman"/>
                <a:ea typeface="Arial Unicode MS"/>
                <a:cs typeface="Times New Roman"/>
              </a:rPr>
              <a:t> Серия «Проверяю себя» . Русский язык, 4 класс</a:t>
            </a:r>
            <a:endParaRPr lang="ru-RU" b="1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02355"/>
            <a:ext cx="10693400" cy="6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33" tIns="52116" rIns="104233" bIns="52116"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ru-RU" sz="2900" b="1" cap="all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Оценка достижения планируемых результатов:  подходы и инструменты</a:t>
            </a:r>
            <a:endParaRPr lang="ru-RU" sz="2900" b="1" cap="all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062535" y="207984"/>
            <a:ext cx="6736748" cy="1032098"/>
          </a:xfrm>
          <a:prstGeom prst="rect">
            <a:avLst/>
          </a:prstGeom>
        </p:spPr>
        <p:txBody>
          <a:bodyPr vert="horz" lIns="104233" tIns="52116" rIns="104233" bIns="52116" rtlCol="0" anchor="ctr">
            <a:normAutofit/>
          </a:bodyPr>
          <a:lstStyle/>
          <a:p>
            <a:pPr defTabSz="1042320">
              <a:defRPr/>
            </a:pPr>
            <a:endParaRPr lang="ru-RU" sz="1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319475"/>
            <a:ext cx="10693400" cy="0"/>
          </a:xfrm>
          <a:prstGeom prst="line">
            <a:avLst/>
          </a:prstGeom>
          <a:ln>
            <a:noFill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Z:\сканирование0012.jpg"/>
          <p:cNvPicPr>
            <a:picLocks noChangeAspect="1" noChangeArrowheads="1"/>
          </p:cNvPicPr>
          <p:nvPr/>
        </p:nvPicPr>
        <p:blipFill>
          <a:blip r:embed="rId2" cstate="print"/>
          <a:srcRect l="7496" t="4042" r="12890" b="58231"/>
          <a:stretch>
            <a:fillRect/>
          </a:stretch>
        </p:blipFill>
        <p:spPr bwMode="auto">
          <a:xfrm>
            <a:off x="1274735" y="1693892"/>
            <a:ext cx="8392706" cy="53014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4115" y="7024551"/>
            <a:ext cx="8420936" cy="4284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04233" tIns="52116" rIns="104233" bIns="52116">
            <a:spAutoFit/>
          </a:bodyPr>
          <a:lstStyle/>
          <a:p>
            <a:r>
              <a:rPr lang="ru-RU" b="1" i="1" kern="150" dirty="0" smtClean="0">
                <a:latin typeface="Times New Roman"/>
                <a:ea typeface="Arial Unicode MS"/>
                <a:cs typeface="Times New Roman"/>
              </a:rPr>
              <a:t> Серия «Проверяю себя» . Математика, 4 класс</a:t>
            </a:r>
            <a:endParaRPr lang="ru-RU" b="1" i="1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1002355"/>
            <a:ext cx="10693400" cy="6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33" tIns="52116" rIns="104233" bIns="52116"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ru-RU" sz="2900" b="1" cap="all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Оценка достижения планируемых результатов:  подходы и инструменты</a:t>
            </a:r>
            <a:endParaRPr lang="ru-RU" sz="2900" b="1" cap="all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062535" y="207984"/>
            <a:ext cx="6736748" cy="1032098"/>
          </a:xfrm>
          <a:prstGeom prst="rect">
            <a:avLst/>
          </a:prstGeom>
        </p:spPr>
        <p:txBody>
          <a:bodyPr vert="horz" lIns="104233" tIns="52116" rIns="104233" bIns="52116" rtlCol="0" anchor="ctr">
            <a:normAutofit/>
          </a:bodyPr>
          <a:lstStyle/>
          <a:p>
            <a:pPr defTabSz="1042320">
              <a:defRPr/>
            </a:pPr>
            <a:endParaRPr lang="ru-RU" sz="1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1319475"/>
            <a:ext cx="10693400" cy="0"/>
          </a:xfrm>
          <a:prstGeom prst="line">
            <a:avLst/>
          </a:prstGeom>
          <a:ln>
            <a:noFill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Z:\сканирование0012.jpg"/>
          <p:cNvPicPr>
            <a:picLocks noChangeAspect="1" noChangeArrowheads="1"/>
          </p:cNvPicPr>
          <p:nvPr/>
        </p:nvPicPr>
        <p:blipFill>
          <a:blip r:embed="rId2" cstate="print"/>
          <a:srcRect l="7278" t="42442" r="13055" b="23200"/>
          <a:stretch>
            <a:fillRect/>
          </a:stretch>
        </p:blipFill>
        <p:spPr bwMode="auto">
          <a:xfrm>
            <a:off x="584762" y="1969066"/>
            <a:ext cx="9263029" cy="49799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17676" y="6783742"/>
            <a:ext cx="8420936" cy="4284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04233" tIns="52116" rIns="104233" bIns="52116">
            <a:spAutoFit/>
          </a:bodyPr>
          <a:lstStyle/>
          <a:p>
            <a:r>
              <a:rPr lang="ru-RU" b="1" i="1" kern="150" dirty="0" smtClean="0">
                <a:latin typeface="Times New Roman"/>
                <a:ea typeface="Arial Unicode MS"/>
                <a:cs typeface="Times New Roman"/>
              </a:rPr>
              <a:t> Серия «Проверяю себя» . Математика, 4 класс</a:t>
            </a:r>
            <a:endParaRPr lang="ru-RU" b="1" i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002355"/>
            <a:ext cx="10693400" cy="6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33" tIns="52116" rIns="104233" bIns="52116" anchor="ctr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ru-RU" sz="2900" b="1" cap="all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Оценка достижения планируемых результатов:  подходы и инструменты</a:t>
            </a:r>
            <a:endParaRPr lang="ru-RU" sz="2900" b="1" cap="all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5185" y="1160691"/>
            <a:ext cx="6399911" cy="2459722"/>
          </a:xfrm>
          <a:prstGeom prst="rect">
            <a:avLst/>
          </a:prstGeom>
        </p:spPr>
        <p:txBody>
          <a:bodyPr wrap="square" lIns="104214" tIns="52107" rIns="104214" bIns="52107">
            <a:spAutoFit/>
          </a:bodyPr>
          <a:lstStyle/>
          <a:p>
            <a:pPr algn="just" eaLnBrk="0" hangingPunct="0">
              <a:tabLst>
                <a:tab pos="734563" algn="l"/>
                <a:tab pos="6200349" algn="l"/>
              </a:tabLst>
              <a:defRPr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Комплексная контрольная работа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строится на основе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несплошного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текста, к которому дается ряд заданий по русскому языку, чтению, математике и окружающему миру. </a:t>
            </a:r>
          </a:p>
          <a:p>
            <a:pPr algn="just" eaLnBrk="0" hangingPunct="0">
              <a:tabLst>
                <a:tab pos="734563" algn="l"/>
                <a:tab pos="6200349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Задания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комплексной работы позволяют установить уровень владения учащимися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основными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общеучебными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умениями: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7"/>
          <p:cNvGrpSpPr/>
          <p:nvPr/>
        </p:nvGrpSpPr>
        <p:grpSpPr>
          <a:xfrm>
            <a:off x="7434935" y="1332364"/>
            <a:ext cx="2947327" cy="3518231"/>
            <a:chOff x="3419872" y="3176678"/>
            <a:chExt cx="2520280" cy="3191005"/>
          </a:xfrm>
        </p:grpSpPr>
        <p:pic>
          <p:nvPicPr>
            <p:cNvPr id="14" name="Рисунок 7" descr="Мои достижения. Итоговые комплексные работы. 4 класс. ФГОС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19872" y="3176678"/>
              <a:ext cx="2088232" cy="279466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Рисунок 7" descr="Мои достижения. Итоговые комплексные работы. 4 класс. ФГОС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3888" y="3326013"/>
              <a:ext cx="2088232" cy="279466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6" name="Рисунок 7" descr="Мои достижения. Итоговые комплексные работы. 4 класс. ФГОС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07904" y="3442645"/>
              <a:ext cx="2088232" cy="279466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" name="Рисунок 7" descr="Мои достижения. Итоговые комплексные работы. 4 класс. ФГОС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1920" y="3573016"/>
              <a:ext cx="2088232" cy="279466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9" name="Прямоугольник 18"/>
          <p:cNvSpPr/>
          <p:nvPr/>
        </p:nvSpPr>
        <p:spPr>
          <a:xfrm>
            <a:off x="799395" y="3463066"/>
            <a:ext cx="4715724" cy="3336886"/>
          </a:xfrm>
          <a:prstGeom prst="rect">
            <a:avLst/>
          </a:prstGeom>
        </p:spPr>
        <p:txBody>
          <a:bodyPr wrap="square" lIns="104214" tIns="52107" rIns="104214" bIns="52107">
            <a:spAutoFit/>
          </a:bodyPr>
          <a:lstStyle/>
          <a:p>
            <a:pPr algn="just" eaLnBrk="0" hangingPunct="0">
              <a:tabLst>
                <a:tab pos="734563" algn="l"/>
                <a:tab pos="6200349" algn="l"/>
              </a:tabLst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навыками осознанного чтения, умением работать с текстом, понимать и выполнять инструкции, позволяющими успешно </a:t>
            </a:r>
            <a:r>
              <a:rPr lang="ru-RU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продви-гаться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освоении учебного материала. </a:t>
            </a:r>
          </a:p>
          <a:p>
            <a:pPr algn="just" eaLnBrk="0" hangingPunct="0">
              <a:tabLst>
                <a:tab pos="734563" algn="l"/>
                <a:tab pos="6200349" algn="l"/>
              </a:tabLst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Ряд заданий  дополнительной части для 3 и 4 класса требует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владения навыками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сотруд-ничества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коммуникации.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30006" t="28374" r="50359" b="23808"/>
          <a:stretch>
            <a:fillRect/>
          </a:stretch>
        </p:blipFill>
        <p:spPr bwMode="auto">
          <a:xfrm>
            <a:off x="6282804" y="3492599"/>
            <a:ext cx="2791637" cy="38108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3643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234133" y="972320"/>
            <a:ext cx="10105121" cy="23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Всероссийский интеллектуальный марафон </a:t>
            </a:r>
            <a:r>
              <a:rPr lang="ru-RU" sz="32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учеников-занковцев</a:t>
            </a:r>
            <a:endParaRPr lang="ru-RU" sz="32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700" dirty="0" smtClean="0">
                <a:solidFill>
                  <a:srgbClr val="002060"/>
                </a:solidFill>
              </a:rPr>
              <a:t/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ru-RU" sz="2700" dirty="0" smtClean="0">
                <a:solidFill>
                  <a:srgbClr val="002060"/>
                </a:solidFill>
              </a:rPr>
              <a:t>Задания Марафона на сайте </a:t>
            </a:r>
            <a:br>
              <a:rPr lang="ru-RU" sz="2700" dirty="0" smtClean="0">
                <a:solidFill>
                  <a:srgbClr val="002060"/>
                </a:solidFill>
              </a:rPr>
            </a:br>
            <a:r>
              <a:rPr lang="en-US" sz="2700" dirty="0" smtClean="0">
                <a:solidFill>
                  <a:srgbClr val="002060"/>
                </a:solidFill>
                <a:hlinkClick r:id="rId2"/>
              </a:rPr>
              <a:t>www.zankov.ru</a:t>
            </a:r>
            <a:r>
              <a:rPr lang="en-US" sz="2700" dirty="0" smtClean="0">
                <a:solidFill>
                  <a:srgbClr val="002060"/>
                </a:solidFill>
              </a:rPr>
              <a:t> </a:t>
            </a:r>
            <a:endParaRPr lang="ru-RU" sz="2700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/>
          <a:srcRect l="19070" t="13968" r="48558" b="8495"/>
          <a:stretch/>
        </p:blipFill>
        <p:spPr bwMode="auto">
          <a:xfrm>
            <a:off x="7146901" y="3492599"/>
            <a:ext cx="2819746" cy="3777192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4" cstate="print"/>
          <a:srcRect l="19070" t="15678" r="48397" b="7640"/>
          <a:stretch/>
        </p:blipFill>
        <p:spPr bwMode="auto">
          <a:xfrm>
            <a:off x="6282805" y="2628503"/>
            <a:ext cx="2808312" cy="3312368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/>
          <a:srcRect l="18911" t="14253" r="48878" b="7926"/>
          <a:stretch/>
        </p:blipFill>
        <p:spPr bwMode="auto">
          <a:xfrm>
            <a:off x="7650958" y="1764408"/>
            <a:ext cx="2754487" cy="4046278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34133" y="5364808"/>
            <a:ext cx="5760640" cy="189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69" tIns="52135" rIns="104269" bIns="52135">
            <a:spAutoFit/>
          </a:bodyPr>
          <a:lstStyle/>
          <a:p>
            <a:r>
              <a:rPr lang="en-US" sz="2900" b="1" dirty="0">
                <a:solidFill>
                  <a:srgbClr val="0070C0"/>
                </a:solidFill>
                <a:latin typeface="Franklin Gothic Book" pitchFamily="34" charset="0"/>
              </a:rPr>
              <a:t>XV </a:t>
            </a:r>
            <a:r>
              <a:rPr lang="ru-RU" sz="2900" b="1" dirty="0">
                <a:solidFill>
                  <a:srgbClr val="0070C0"/>
                </a:solidFill>
                <a:latin typeface="Franklin Gothic Book" pitchFamily="34" charset="0"/>
              </a:rPr>
              <a:t>Всероссийский интеллектуальный марафон учеников-занковцев </a:t>
            </a:r>
          </a:p>
          <a:p>
            <a:r>
              <a:rPr lang="ru-RU" sz="2900" b="1" dirty="0" smtClean="0">
                <a:solidFill>
                  <a:srgbClr val="0070C0"/>
                </a:solidFill>
                <a:latin typeface="Franklin Gothic Book" pitchFamily="34" charset="0"/>
              </a:rPr>
              <a:t>г</a:t>
            </a:r>
            <a:r>
              <a:rPr lang="ru-RU" sz="2900" b="1" dirty="0">
                <a:solidFill>
                  <a:srgbClr val="0070C0"/>
                </a:solidFill>
                <a:latin typeface="Franklin Gothic Book" pitchFamily="34" charset="0"/>
              </a:rPr>
              <a:t>. Казань 27-29  марта  </a:t>
            </a:r>
            <a:r>
              <a:rPr lang="ru-RU" sz="2900" b="1" dirty="0" smtClean="0">
                <a:solidFill>
                  <a:srgbClr val="0070C0"/>
                </a:solidFill>
                <a:latin typeface="Franklin Gothic Book" pitchFamily="34" charset="0"/>
              </a:rPr>
              <a:t>2017 г</a:t>
            </a:r>
            <a:r>
              <a:rPr lang="ru-RU" sz="2900" b="1" dirty="0">
                <a:solidFill>
                  <a:srgbClr val="0070C0"/>
                </a:solidFill>
                <a:latin typeface="Franklin Gothic Book" pitchFamily="34" charset="0"/>
              </a:rPr>
              <a:t>.</a:t>
            </a:r>
          </a:p>
        </p:txBody>
      </p:sp>
      <p:pic>
        <p:nvPicPr>
          <p:cNvPr id="7" name="Picture 2" descr="E:\!!!\марафон_14_финал\XIV марафон_фото\Новая папка (2)\IMG_46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268892">
            <a:off x="3978898" y="3734470"/>
            <a:ext cx="2195356" cy="155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E:\!!!\марафон_14_финал\XIV марафон_фото\Новая папка (2)\IMG_46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411994">
            <a:off x="2706248" y="3453471"/>
            <a:ext cx="2018476" cy="142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Группа 8"/>
          <p:cNvGrpSpPr>
            <a:grpSpLocks/>
          </p:cNvGrpSpPr>
          <p:nvPr/>
        </p:nvGrpSpPr>
        <p:grpSpPr bwMode="auto">
          <a:xfrm>
            <a:off x="0" y="103268"/>
            <a:ext cx="10693400" cy="581097"/>
            <a:chOff x="0" y="93954"/>
            <a:chExt cx="9144000" cy="526734"/>
          </a:xfrm>
        </p:grpSpPr>
        <p:sp>
          <p:nvSpPr>
            <p:cNvPr id="28678" name="Заголовок 1"/>
            <p:cNvSpPr txBox="1">
              <a:spLocks/>
            </p:cNvSpPr>
            <p:nvPr/>
          </p:nvSpPr>
          <p:spPr bwMode="auto">
            <a:xfrm>
              <a:off x="0" y="93954"/>
              <a:ext cx="9144000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marL="1436014"/>
              <a:r>
                <a:rPr lang="ru-RU">
                  <a:solidFill>
                    <a:srgbClr val="0070C0"/>
                  </a:solidFill>
                  <a:cs typeface="Arial" charset="0"/>
                </a:rPr>
                <a:t>Система Занкова: новое время, новые задачи, новый уровень</a:t>
              </a:r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0" y="620688"/>
              <a:ext cx="9144000" cy="0"/>
            </a:xfrm>
            <a:prstGeom prst="line">
              <a:avLst/>
            </a:prstGeom>
            <a:ln w="28575" cmpd="tri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680" name="Picture 2" descr="Z:\!_Презентации важные\лого_СЗ.files\image00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3000" y="93954"/>
              <a:ext cx="648072" cy="458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l="10628" t="34959" r="15192" b="11281"/>
          <a:stretch>
            <a:fillRect/>
          </a:stretch>
        </p:blipFill>
        <p:spPr bwMode="auto">
          <a:xfrm>
            <a:off x="378724" y="1160445"/>
            <a:ext cx="4878864" cy="18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ятиугольник 6"/>
          <p:cNvSpPr/>
          <p:nvPr/>
        </p:nvSpPr>
        <p:spPr>
          <a:xfrm>
            <a:off x="0" y="6852396"/>
            <a:ext cx="4344194" cy="7088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2700" dirty="0">
                <a:latin typeface="Arial" pitchFamily="34" charset="0"/>
                <a:cs typeface="Arial" pitchFamily="34" charset="0"/>
              </a:rPr>
              <a:t>БЛОК 1</a:t>
            </a:r>
          </a:p>
        </p:txBody>
      </p:sp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1069340" y="756127"/>
            <a:ext cx="5168477" cy="42849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>
              <a:spcBef>
                <a:spcPct val="50000"/>
              </a:spcBef>
            </a:pPr>
            <a:r>
              <a:rPr lang="ru-RU" b="0"/>
              <a:t>Контроль и коррекция выполненного</a:t>
            </a:r>
          </a:p>
        </p:txBody>
      </p:sp>
      <p:pic>
        <p:nvPicPr>
          <p:cNvPr id="28677" name="Picture 9"/>
          <p:cNvPicPr>
            <a:picLocks noChangeAspect="1" noChangeArrowheads="1"/>
          </p:cNvPicPr>
          <p:nvPr/>
        </p:nvPicPr>
        <p:blipFill>
          <a:blip r:embed="rId4"/>
          <a:srcRect r="-1279" b="15292"/>
          <a:stretch>
            <a:fillRect/>
          </a:stretch>
        </p:blipFill>
        <p:spPr bwMode="auto">
          <a:xfrm>
            <a:off x="2355890" y="3383316"/>
            <a:ext cx="8337510" cy="335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1709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93693" y="1836022"/>
            <a:ext cx="10021887" cy="11525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104233" tIns="52116" rIns="104233" bIns="52116" anchor="ctr"/>
          <a:lstStyle/>
          <a:p>
            <a:pPr>
              <a:defRPr/>
            </a:pPr>
            <a:r>
              <a:rPr lang="ru-RU" sz="1800" b="1" dirty="0"/>
              <a:t>Тема экспериментальной работы</a:t>
            </a:r>
            <a:endParaRPr lang="ru-RU" sz="1800" dirty="0"/>
          </a:p>
          <a:p>
            <a:pPr>
              <a:defRPr/>
            </a:pPr>
            <a:r>
              <a:rPr lang="ru-RU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«Система Л. В. Занкова как научно-методологическая программа «педагогики развития» в образовательных организациях России»</a:t>
            </a:r>
            <a:endParaRPr lang="ru-RU" sz="1800" b="1" dirty="0">
              <a:solidFill>
                <a:srgbClr val="0005C0"/>
              </a:solidFill>
              <a:latin typeface="Georgia" pitchFamily="18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250827" y="2047875"/>
            <a:ext cx="10233025" cy="4646613"/>
          </a:xfrm>
          <a:prstGeom prst="rect">
            <a:avLst/>
          </a:prstGeom>
        </p:spPr>
        <p:txBody>
          <a:bodyPr lIns="104233" tIns="52116" rIns="104233" bIns="52116" numCol="5">
            <a:normAutofit/>
          </a:bodyPr>
          <a:lstStyle/>
          <a:p>
            <a:pPr marL="390869" indent="-390869" defTabSz="104232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0" y="3028977"/>
            <a:ext cx="10693400" cy="7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33" tIns="52116" rIns="104233" bIns="52116">
            <a:spAutoFit/>
          </a:bodyPr>
          <a:lstStyle/>
          <a:p>
            <a:r>
              <a:rPr lang="ru-RU" b="1" i="1" dirty="0"/>
              <a:t>          Образовательных организаций — </a:t>
            </a:r>
            <a:r>
              <a:rPr lang="en-US" b="1" i="1" dirty="0" smtClean="0"/>
              <a:t>262</a:t>
            </a:r>
            <a:r>
              <a:rPr lang="ru-RU" b="1" i="1" dirty="0" smtClean="0"/>
              <a:t>, </a:t>
            </a:r>
            <a:r>
              <a:rPr lang="ru-RU" b="1" i="1" dirty="0"/>
              <a:t>классов — </a:t>
            </a:r>
            <a:r>
              <a:rPr lang="ru-RU" b="1" i="1" dirty="0" smtClean="0"/>
              <a:t>437;</a:t>
            </a:r>
          </a:p>
          <a:p>
            <a:r>
              <a:rPr lang="ru-RU" b="1" i="1" dirty="0" smtClean="0"/>
              <a:t>           </a:t>
            </a:r>
            <a:r>
              <a:rPr lang="ru-RU" i="1" dirty="0" smtClean="0"/>
              <a:t>экспериментальная </a:t>
            </a:r>
            <a:r>
              <a:rPr lang="ru-RU" i="1" dirty="0"/>
              <a:t>площадка является открытой.</a:t>
            </a:r>
            <a:endParaRPr lang="ru-RU" sz="1800" dirty="0"/>
          </a:p>
        </p:txBody>
      </p:sp>
      <p:sp>
        <p:nvSpPr>
          <p:cNvPr id="9221" name="Содержимое 2"/>
          <p:cNvSpPr>
            <a:spLocks noGrp="1"/>
          </p:cNvSpPr>
          <p:nvPr>
            <p:ph idx="4294967295"/>
          </p:nvPr>
        </p:nvSpPr>
        <p:spPr>
          <a:xfrm>
            <a:off x="306390" y="3852668"/>
            <a:ext cx="10093325" cy="338435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Научные руководители экспериментальной площадки от ФИРО: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100" b="1" dirty="0" err="1" smtClean="0"/>
              <a:t>Асмолов</a:t>
            </a:r>
            <a:r>
              <a:rPr lang="ru-RU" sz="2100" b="1" dirty="0" smtClean="0"/>
              <a:t> Александр Григорьевич</a:t>
            </a:r>
            <a:r>
              <a:rPr lang="ru-RU" sz="2100" dirty="0" smtClean="0"/>
              <a:t>, д. психол. н., профессор, академик РАО, директор ФГАУ «Федеральный институт развития образования»,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100" b="1" dirty="0" smtClean="0"/>
              <a:t>Карабанова Ольга Александровна</a:t>
            </a:r>
            <a:r>
              <a:rPr lang="ru-RU" sz="2100" dirty="0" smtClean="0"/>
              <a:t>, д. психол. н., профессор, заведующий  кафедрой возрастной психологии факультета психологии МГУ им. М.В. Ломоносова.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Научный руководитель экспериментальной площадки от 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НП «Объединение профессионалов, содействующих системе развивающего обучения Л.В. Занкова»: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smtClean="0"/>
              <a:t>Яковлева Светлана Геннадьевна</a:t>
            </a:r>
            <a:r>
              <a:rPr lang="ru-RU" sz="2100" dirty="0" smtClean="0"/>
              <a:t>, к.п.н., доцент, почетный работник высшего профессионального образования, директор НП «Объединение профессионалов, содействующих системе развивающего обучения Л.В. Занкова»,</a:t>
            </a:r>
            <a:r>
              <a:rPr lang="ru-RU" sz="2100" i="1" dirty="0" smtClean="0"/>
              <a:t> </a:t>
            </a:r>
            <a:r>
              <a:rPr lang="ru-RU" sz="2100" dirty="0" smtClean="0"/>
              <a:t>директор ФНМЦ им. Л.В. Занкова </a:t>
            </a:r>
          </a:p>
        </p:txBody>
      </p:sp>
      <p:sp>
        <p:nvSpPr>
          <p:cNvPr id="9222" name="Прямоугольник 9"/>
          <p:cNvSpPr>
            <a:spLocks noChangeArrowheads="1"/>
          </p:cNvSpPr>
          <p:nvPr/>
        </p:nvSpPr>
        <p:spPr bwMode="auto">
          <a:xfrm>
            <a:off x="666750" y="978027"/>
            <a:ext cx="8674100" cy="7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33" tIns="52116" rIns="104233" bIns="52116">
            <a:spAutoFit/>
          </a:bodyPr>
          <a:lstStyle/>
          <a:p>
            <a:pPr algn="ctr"/>
            <a:r>
              <a:rPr lang="ru-RU" b="1" dirty="0">
                <a:solidFill>
                  <a:srgbClr val="0005C0"/>
                </a:solidFill>
                <a:latin typeface="Georgia" pitchFamily="18" charset="0"/>
              </a:rPr>
              <a:t>ОБЪЕДИНЕНИЕ ПРОФЕССИОНАЛОВ — ЭКСПЕРИМЕНТАЛЬНАЯ ПЛОЩАДКА ФГАУ ФИРО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8" name="Picture 2"/>
          <p:cNvPicPr>
            <a:picLocks noChangeAspect="1" noChangeArrowheads="1"/>
          </p:cNvPicPr>
          <p:nvPr/>
        </p:nvPicPr>
        <p:blipFill>
          <a:blip r:embed="rId2" cstate="print"/>
          <a:srcRect l="29295" t="11342" r="23456" b="24819"/>
          <a:stretch>
            <a:fillRect/>
          </a:stretch>
        </p:blipFill>
        <p:spPr bwMode="auto">
          <a:xfrm>
            <a:off x="450156" y="1188347"/>
            <a:ext cx="6192688" cy="470644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36579" name="Picture 3"/>
          <p:cNvPicPr>
            <a:picLocks noChangeAspect="1" noChangeArrowheads="1"/>
          </p:cNvPicPr>
          <p:nvPr/>
        </p:nvPicPr>
        <p:blipFill>
          <a:blip r:embed="rId3" cstate="print"/>
          <a:srcRect l="15592" t="31502" r="16722" b="50018"/>
          <a:stretch>
            <a:fillRect/>
          </a:stretch>
        </p:blipFill>
        <p:spPr bwMode="auto">
          <a:xfrm>
            <a:off x="2538388" y="6084887"/>
            <a:ext cx="7920880" cy="121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3" name="Picture 3"/>
          <p:cNvPicPr>
            <a:picLocks noChangeAspect="1" noChangeArrowheads="1"/>
          </p:cNvPicPr>
          <p:nvPr/>
        </p:nvPicPr>
        <p:blipFill>
          <a:blip r:embed="rId2" cstate="print"/>
          <a:srcRect l="31657" t="12182" r="39048" b="21458"/>
          <a:stretch>
            <a:fillRect/>
          </a:stretch>
        </p:blipFill>
        <p:spPr bwMode="auto">
          <a:xfrm>
            <a:off x="378148" y="900311"/>
            <a:ext cx="5040560" cy="642264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37604" name="Picture 4"/>
          <p:cNvPicPr>
            <a:picLocks noChangeAspect="1" noChangeArrowheads="1"/>
          </p:cNvPicPr>
          <p:nvPr/>
        </p:nvPicPr>
        <p:blipFill>
          <a:blip r:embed="rId3" cstate="print"/>
          <a:srcRect l="31259" t="19751" r="39993" b="38514"/>
          <a:stretch>
            <a:fillRect/>
          </a:stretch>
        </p:blipFill>
        <p:spPr bwMode="auto">
          <a:xfrm>
            <a:off x="5490720" y="1044329"/>
            <a:ext cx="5202684" cy="424847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6" name="Picture 2"/>
          <p:cNvPicPr>
            <a:picLocks noChangeAspect="1" noChangeArrowheads="1"/>
          </p:cNvPicPr>
          <p:nvPr/>
        </p:nvPicPr>
        <p:blipFill>
          <a:blip r:embed="rId2" cstate="print"/>
          <a:srcRect l="24097" t="11342" r="37158" b="9699"/>
          <a:stretch>
            <a:fillRect/>
          </a:stretch>
        </p:blipFill>
        <p:spPr bwMode="auto">
          <a:xfrm>
            <a:off x="234132" y="1044327"/>
            <a:ext cx="5402132" cy="61926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38628" name="Picture 4"/>
          <p:cNvPicPr>
            <a:picLocks noChangeAspect="1" noChangeArrowheads="1"/>
          </p:cNvPicPr>
          <p:nvPr/>
        </p:nvPicPr>
        <p:blipFill>
          <a:blip r:embed="rId3" cstate="print"/>
          <a:srcRect l="21447" t="10511" r="29886" b="8010"/>
          <a:stretch>
            <a:fillRect/>
          </a:stretch>
        </p:blipFill>
        <p:spPr bwMode="auto">
          <a:xfrm>
            <a:off x="5418708" y="2556499"/>
            <a:ext cx="5199423" cy="489654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06141" y="1733448"/>
            <a:ext cx="10081120" cy="84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51" tIns="52125" rIns="104251" bIns="52125">
            <a:spAutoFit/>
          </a:bodyPr>
          <a:lstStyle/>
          <a:p>
            <a:pPr algn="ctr"/>
            <a:r>
              <a:rPr lang="ru-RU" sz="2400" b="1" dirty="0">
                <a:latin typeface="Franklin Gothic Book" pitchFamily="34" charset="0"/>
              </a:rPr>
              <a:t>Юбилейные мероприятия, посвященные 60-летию системы развивающего  </a:t>
            </a:r>
            <a:r>
              <a:rPr lang="ru-RU" sz="2400" b="1" dirty="0" smtClean="0">
                <a:latin typeface="Franklin Gothic Book" pitchFamily="34" charset="0"/>
              </a:rPr>
              <a:t>обучения </a:t>
            </a:r>
            <a:r>
              <a:rPr lang="ru-RU" sz="2400" b="1" dirty="0">
                <a:latin typeface="Franklin Gothic Book" pitchFamily="34" charset="0"/>
              </a:rPr>
              <a:t>Л.В. Занкова</a:t>
            </a:r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78149" y="972320"/>
            <a:ext cx="10009112" cy="626982"/>
          </a:xfrm>
          <a:prstGeom prst="rect">
            <a:avLst/>
          </a:prstGeom>
        </p:spPr>
        <p:txBody>
          <a:bodyPr wrap="none" lIns="104269" tIns="52135" rIns="104269" bIns="5213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1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2017 </a:t>
            </a:r>
            <a:r>
              <a:rPr lang="ru-RU" sz="41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год – </a:t>
            </a:r>
            <a:r>
              <a:rPr lang="ru-RU" sz="41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год</a:t>
            </a:r>
            <a:r>
              <a:rPr lang="ru-RU" sz="41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60-летия системы </a:t>
            </a:r>
            <a:r>
              <a:rPr lang="ru-RU" sz="41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Занкова</a:t>
            </a:r>
            <a:endParaRPr lang="ru-RU" sz="41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417478" y="2351870"/>
            <a:ext cx="9429816" cy="831388"/>
          </a:xfrm>
          <a:prstGeom prst="rect">
            <a:avLst/>
          </a:prstGeom>
        </p:spPr>
        <p:txBody>
          <a:bodyPr wrap="none" lIns="104269" tIns="52135" rIns="104269" bIns="5213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41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706741" y="3969162"/>
            <a:ext cx="4626620" cy="195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69" tIns="52135" rIns="104269" bIns="52135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+mj-lt"/>
              </a:rPr>
              <a:t>Нальчик 14 марта</a:t>
            </a:r>
            <a:endParaRPr lang="en-US" sz="24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Смоленск 7 апреля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+mj-lt"/>
              </a:rPr>
              <a:t>Саратов  16-17 мая 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+mj-lt"/>
              </a:rPr>
              <a:t>Барнаул 14-15 апреля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+mj-lt"/>
              </a:rPr>
              <a:t>Рязань 28 сентября</a:t>
            </a:r>
            <a:endParaRPr lang="ru-RU" sz="2400" dirty="0">
              <a:latin typeface="+mj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42644" y="2628504"/>
            <a:ext cx="5850756" cy="133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8" tIns="45704" rIns="91408" bIns="45704">
            <a:spAutoFit/>
          </a:bodyPr>
          <a:lstStyle/>
          <a:p>
            <a:pPr defTabSz="914325"/>
            <a:r>
              <a:rPr lang="ru-RU" sz="2900" b="1" i="1" dirty="0" smtClean="0"/>
              <a:t>Межрегиональные </a:t>
            </a:r>
          </a:p>
          <a:p>
            <a:pPr defTabSz="914325"/>
            <a:r>
              <a:rPr lang="ru-RU" sz="2600" b="1" i="1" dirty="0" smtClean="0"/>
              <a:t>• научно-практические конференции</a:t>
            </a:r>
            <a:r>
              <a:rPr lang="ru-RU" sz="2600" dirty="0" smtClean="0"/>
              <a:t> </a:t>
            </a:r>
            <a:br>
              <a:rPr lang="ru-RU" sz="2600" dirty="0" smtClean="0"/>
            </a:br>
            <a:r>
              <a:rPr lang="ru-RU" sz="2600" dirty="0" smtClean="0"/>
              <a:t>• </a:t>
            </a:r>
            <a:r>
              <a:rPr lang="ru-RU" sz="2600" b="1" i="1" dirty="0" err="1" smtClean="0"/>
              <a:t>Занковские</a:t>
            </a:r>
            <a:r>
              <a:rPr lang="ru-RU" sz="2600" b="1" dirty="0" smtClean="0"/>
              <a:t> </a:t>
            </a:r>
            <a:r>
              <a:rPr lang="ru-RU" sz="2600" b="1" i="1" dirty="0" smtClean="0"/>
              <a:t>педагогические </a:t>
            </a:r>
            <a:r>
              <a:rPr lang="ru-RU" sz="2600" b="1" i="1" dirty="0"/>
              <a:t>чтения</a:t>
            </a:r>
            <a:r>
              <a:rPr lang="ru-RU" sz="2600" dirty="0"/>
              <a:t> 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" y="2750830"/>
            <a:ext cx="5274691" cy="469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69" tIns="52135" rIns="104269" bIns="52135">
            <a:spAutoFit/>
          </a:bodyPr>
          <a:lstStyle/>
          <a:p>
            <a:pPr marL="400130" indent="-400130">
              <a:buFontTx/>
              <a:buChar char="•"/>
            </a:pPr>
            <a:r>
              <a:rPr lang="ru-RU" sz="2900" b="1" i="1" dirty="0"/>
              <a:t>Всероссийский </a:t>
            </a:r>
            <a:r>
              <a:rPr lang="ru-RU" sz="2900" b="1" i="1" dirty="0" smtClean="0"/>
              <a:t/>
            </a:r>
            <a:br>
              <a:rPr lang="ru-RU" sz="2900" b="1" i="1" dirty="0" smtClean="0"/>
            </a:br>
            <a:r>
              <a:rPr lang="ru-RU" sz="2900" b="1" i="1" dirty="0" smtClean="0"/>
              <a:t>педагогический </a:t>
            </a:r>
            <a:r>
              <a:rPr lang="ru-RU" sz="2900" b="1" i="1" dirty="0"/>
              <a:t>форум </a:t>
            </a:r>
            <a:r>
              <a:rPr lang="ru-RU" sz="2900" b="1" i="1" dirty="0" smtClean="0"/>
              <a:t/>
            </a:r>
            <a:br>
              <a:rPr lang="ru-RU" sz="2900" b="1" i="1" dirty="0" smtClean="0"/>
            </a:br>
            <a:r>
              <a:rPr lang="ru-RU" sz="2900" b="1" i="1" dirty="0" smtClean="0"/>
              <a:t>развивающего </a:t>
            </a:r>
            <a:r>
              <a:rPr lang="ru-RU" sz="2900" b="1" i="1" dirty="0"/>
              <a:t>обучения </a:t>
            </a:r>
            <a:r>
              <a:rPr lang="ru-RU" sz="2900" b="1" i="1" dirty="0" smtClean="0"/>
              <a:t>  </a:t>
            </a:r>
            <a:r>
              <a:rPr lang="ru-RU" sz="2900" dirty="0" smtClean="0"/>
              <a:t>Белгород  22-23 </a:t>
            </a:r>
            <a:r>
              <a:rPr lang="ru-RU" sz="2900" dirty="0"/>
              <a:t>сентября </a:t>
            </a:r>
          </a:p>
          <a:p>
            <a:pPr marL="400130" indent="-400130">
              <a:spcBef>
                <a:spcPts val="600"/>
              </a:spcBef>
              <a:buFontTx/>
              <a:buChar char="•"/>
            </a:pPr>
            <a:r>
              <a:rPr lang="ru-RU" sz="2900" b="1" i="1" dirty="0" smtClean="0"/>
              <a:t>Слет </a:t>
            </a:r>
            <a:r>
              <a:rPr lang="ru-RU" sz="2900" b="1" i="1" dirty="0"/>
              <a:t>педагогов Сибири </a:t>
            </a:r>
            <a:r>
              <a:rPr lang="ru-RU" sz="2900" b="1" i="1" dirty="0" smtClean="0"/>
              <a:t/>
            </a:r>
            <a:br>
              <a:rPr lang="ru-RU" sz="2900" b="1" i="1" dirty="0" smtClean="0"/>
            </a:br>
            <a:r>
              <a:rPr lang="ru-RU" sz="2900" dirty="0" smtClean="0"/>
              <a:t>Красноярск  13-14 </a:t>
            </a:r>
            <a:r>
              <a:rPr lang="ru-RU" sz="2900" dirty="0"/>
              <a:t>октября</a:t>
            </a:r>
          </a:p>
          <a:p>
            <a:pPr marL="400130" indent="-400130">
              <a:spcBef>
                <a:spcPts val="600"/>
              </a:spcBef>
              <a:buFontTx/>
              <a:buChar char="•"/>
            </a:pPr>
            <a:r>
              <a:rPr lang="ru-RU" sz="2900" b="1" i="1" dirty="0" smtClean="0"/>
              <a:t>Дальневосточная </a:t>
            </a:r>
            <a:r>
              <a:rPr lang="ru-RU" sz="2900" b="1" i="1" dirty="0" err="1" smtClean="0"/>
              <a:t>биеннале</a:t>
            </a:r>
            <a:r>
              <a:rPr lang="ru-RU" sz="2900" b="1" i="1" dirty="0" smtClean="0"/>
              <a:t> </a:t>
            </a:r>
            <a:br>
              <a:rPr lang="ru-RU" sz="2900" b="1" i="1" dirty="0" smtClean="0"/>
            </a:br>
            <a:r>
              <a:rPr lang="ru-RU" sz="2900" b="1" i="1" dirty="0" smtClean="0"/>
              <a:t>высокого </a:t>
            </a:r>
            <a:r>
              <a:rPr lang="ru-RU" sz="2900" b="1" i="1" dirty="0"/>
              <a:t>педагогического </a:t>
            </a:r>
            <a:r>
              <a:rPr lang="ru-RU" sz="2900" b="1" i="1" dirty="0" smtClean="0"/>
              <a:t>мастерства</a:t>
            </a:r>
          </a:p>
          <a:p>
            <a:pPr marL="400130" indent="-400130"/>
            <a:r>
              <a:rPr lang="ru-RU" sz="2900" b="1" i="1" dirty="0" smtClean="0"/>
              <a:t>     </a:t>
            </a:r>
            <a:r>
              <a:rPr lang="ru-RU" sz="2900" dirty="0" smtClean="0"/>
              <a:t>Хабаровск  19-20 </a:t>
            </a:r>
            <a:r>
              <a:rPr lang="ru-RU" sz="2900" dirty="0"/>
              <a:t>апреля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34733" y="5964679"/>
            <a:ext cx="475252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4" tIns="45712" rIns="91424" bIns="45712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Franklin Gothic Book" pitchFamily="34" charset="0"/>
              </a:rPr>
              <a:t>Всероссийская  научно-методическая  конференция</a:t>
            </a:r>
            <a:br>
              <a:rPr lang="ru-RU" sz="2400" b="1" dirty="0" smtClean="0">
                <a:solidFill>
                  <a:srgbClr val="0070C0"/>
                </a:solidFill>
                <a:latin typeface="Franklin Gothic Book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Franklin Gothic Book" pitchFamily="34" charset="0"/>
              </a:rPr>
              <a:t>Москва, 23-24 ноября  2017</a:t>
            </a:r>
            <a:endParaRPr lang="ru-RU" sz="2400" b="1" dirty="0">
              <a:solidFill>
                <a:srgbClr val="0070C0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Благодарим за внимание!</a:t>
            </a:r>
            <a:endParaRPr lang="ru-RU" sz="62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0976" y="4415770"/>
            <a:ext cx="9431448" cy="1270275"/>
          </a:xfrm>
          <a:prstGeom prst="rect">
            <a:avLst/>
          </a:prstGeom>
        </p:spPr>
        <p:txBody>
          <a:bodyPr vert="horz" lIns="165522" tIns="82763" rIns="165522" bIns="82763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7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Контакты для связи:</a:t>
            </a:r>
            <a:endParaRPr lang="en-US" sz="27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7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+7 (495) 000 00 00</a:t>
            </a:r>
          </a:p>
          <a:p>
            <a:pPr lvl="0" algn="ctr">
              <a:spcBef>
                <a:spcPct val="0"/>
              </a:spcBef>
            </a:pPr>
            <a:r>
              <a:rPr lang="en-US" sz="27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name@drofa.ru</a:t>
            </a:r>
            <a:endParaRPr lang="ru-RU" sz="27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130677" y="396255"/>
            <a:ext cx="5339852" cy="2126620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/>
          <a:p>
            <a:pPr algn="ctr" defTabSz="1042872">
              <a:defRPr/>
            </a:pPr>
            <a:r>
              <a:rPr lang="ru-RU" sz="4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Благодарим за внимание!</a:t>
            </a:r>
            <a:endParaRPr lang="ru-RU" sz="62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C:\Users\suvorov.ik\Desktop\дети\100_200-3 (1).jpg"/>
          <p:cNvPicPr>
            <a:picLocks noChangeAspect="1" noChangeArrowheads="1"/>
          </p:cNvPicPr>
          <p:nvPr/>
        </p:nvPicPr>
        <p:blipFill>
          <a:blip r:embed="rId2" cstate="print"/>
          <a:srcRect t="36819"/>
          <a:stretch>
            <a:fillRect/>
          </a:stretch>
        </p:blipFill>
        <p:spPr bwMode="auto">
          <a:xfrm>
            <a:off x="167050" y="393794"/>
            <a:ext cx="4845482" cy="58473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74693" y="2412480"/>
            <a:ext cx="5047561" cy="1351782"/>
          </a:xfrm>
          <a:prstGeom prst="rect">
            <a:avLst/>
          </a:prstGeom>
        </p:spPr>
        <p:txBody>
          <a:bodyPr wrap="square" lIns="104251" tIns="52125" rIns="104251" bIns="52125">
            <a:spAutoFit/>
          </a:bodyPr>
          <a:lstStyle/>
          <a:p>
            <a:r>
              <a:rPr lang="ru-RU" sz="2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Федеральный научно-методический центр </a:t>
            </a:r>
            <a:br>
              <a:rPr lang="ru-RU" sz="2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им. Л.В. Занкова</a:t>
            </a:r>
            <a:endParaRPr lang="ru-RU" sz="27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46700" y="3996655"/>
            <a:ext cx="5208576" cy="3660087"/>
          </a:xfrm>
          <a:prstGeom prst="rect">
            <a:avLst/>
          </a:prstGeom>
        </p:spPr>
        <p:txBody>
          <a:bodyPr wrap="square" lIns="104251" tIns="52125" rIns="104251" bIns="52125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125212, г. Москва, Головинское шоссе, 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д. 8, корп. 2а, комн. 314.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ФГАОУ ДПО «Академия повышения квалификации и переподготовки работников образования».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Тел. </a:t>
            </a:r>
            <a:r>
              <a:rPr lang="ru-RU" dirty="0" smtClean="0"/>
              <a:t>8(495) 995-10-54,  </a:t>
            </a:r>
            <a:r>
              <a:rPr lang="ru-RU" dirty="0" err="1" smtClean="0"/>
              <a:t>доб</a:t>
            </a:r>
            <a:r>
              <a:rPr lang="ru-RU" dirty="0" smtClean="0"/>
              <a:t>. 21-30, 21-21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e-mail: zankov@apkpro.ru; fnmczankov@gmail.com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Сайт: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www. zankov.ru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cap="small" dirty="0" smtClean="0">
                <a:solidFill>
                  <a:srgbClr val="0005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Мы в социальных сетях – группа «</a:t>
            </a:r>
            <a:r>
              <a:rPr lang="ru-RU" b="1" cap="small" dirty="0" err="1" smtClean="0">
                <a:solidFill>
                  <a:srgbClr val="0005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Занковское</a:t>
            </a:r>
            <a:r>
              <a:rPr lang="ru-RU" b="1" cap="small" dirty="0" smtClean="0">
                <a:solidFill>
                  <a:srgbClr val="0005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пространство»</a:t>
            </a:r>
            <a:r>
              <a:rPr lang="en-US" b="1" cap="small" dirty="0" smtClean="0">
                <a:solidFill>
                  <a:srgbClr val="0005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cap="small" dirty="0" smtClean="0">
              <a:solidFill>
                <a:srgbClr val="0005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7073256"/>
            <a:ext cx="5346700" cy="523204"/>
          </a:xfrm>
          <a:prstGeom prst="rect">
            <a:avLst/>
          </a:prstGeom>
        </p:spPr>
        <p:txBody>
          <a:bodyPr lIns="91424" tIns="45712" rIns="91424" bIns="45712">
            <a:spAutoFit/>
          </a:bodyPr>
          <a:lstStyle/>
          <a:p>
            <a:pPr indent="5140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В презентации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использованы  материалы</a:t>
            </a:r>
          </a:p>
          <a:p>
            <a:pPr indent="5140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О.Б.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Логиновой  и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С.Г.Яковлевой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3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3876</TotalTime>
  <Words>4056</Words>
  <Application>Microsoft Office PowerPoint</Application>
  <PresentationFormat>Произвольный</PresentationFormat>
  <Paragraphs>800</Paragraphs>
  <Slides>95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Что я знаю и умею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Выделение известного и неизвестного</vt:lpstr>
      <vt:lpstr>Презентация PowerPoint</vt:lpstr>
      <vt:lpstr>Презентация PowerPoint</vt:lpstr>
      <vt:lpstr>Осознание своих возможностей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yakovleva</dc:creator>
  <cp:lastModifiedBy>Селюнина Наталья</cp:lastModifiedBy>
  <cp:revision>284</cp:revision>
  <dcterms:created xsi:type="dcterms:W3CDTF">2015-11-30T16:19:51Z</dcterms:created>
  <dcterms:modified xsi:type="dcterms:W3CDTF">2017-03-31T01:32:49Z</dcterms:modified>
</cp:coreProperties>
</file>