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273" r:id="rId14"/>
    <p:sldId id="274" r:id="rId15"/>
    <p:sldId id="375" r:id="rId16"/>
    <p:sldId id="275" r:id="rId17"/>
    <p:sldId id="287" r:id="rId18"/>
    <p:sldId id="286" r:id="rId19"/>
    <p:sldId id="293" r:id="rId20"/>
    <p:sldId id="294" r:id="rId21"/>
    <p:sldId id="377" r:id="rId22"/>
    <p:sldId id="385" r:id="rId23"/>
    <p:sldId id="386" r:id="rId24"/>
    <p:sldId id="387" r:id="rId25"/>
    <p:sldId id="376" r:id="rId26"/>
    <p:sldId id="292" r:id="rId27"/>
    <p:sldId id="378" r:id="rId28"/>
    <p:sldId id="379" r:id="rId29"/>
    <p:sldId id="384" r:id="rId30"/>
    <p:sldId id="380" r:id="rId31"/>
    <p:sldId id="381" r:id="rId32"/>
    <p:sldId id="382" r:id="rId33"/>
    <p:sldId id="383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398" r:id="rId45"/>
    <p:sldId id="399" r:id="rId46"/>
    <p:sldId id="400" r:id="rId47"/>
    <p:sldId id="401" r:id="rId48"/>
    <p:sldId id="402" r:id="rId49"/>
    <p:sldId id="403" r:id="rId50"/>
    <p:sldId id="404" r:id="rId51"/>
    <p:sldId id="405" r:id="rId52"/>
    <p:sldId id="295" r:id="rId53"/>
    <p:sldId id="296" r:id="rId54"/>
    <p:sldId id="335" r:id="rId55"/>
    <p:sldId id="337" r:id="rId56"/>
    <p:sldId id="341" r:id="rId57"/>
    <p:sldId id="342" r:id="rId58"/>
    <p:sldId id="343" r:id="rId59"/>
    <p:sldId id="344" r:id="rId60"/>
    <p:sldId id="345" r:id="rId61"/>
    <p:sldId id="346" r:id="rId62"/>
    <p:sldId id="347" r:id="rId63"/>
    <p:sldId id="348" r:id="rId64"/>
    <p:sldId id="349" r:id="rId65"/>
    <p:sldId id="354" r:id="rId66"/>
    <p:sldId id="355" r:id="rId67"/>
    <p:sldId id="356" r:id="rId68"/>
    <p:sldId id="416" r:id="rId69"/>
    <p:sldId id="412" r:id="rId70"/>
    <p:sldId id="413" r:id="rId71"/>
    <p:sldId id="414" r:id="rId72"/>
    <p:sldId id="415" r:id="rId73"/>
    <p:sldId id="417" r:id="rId7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108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-9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CE6A-667F-4276-AEDE-75E024011315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2193-62F7-4B9F-AB4F-3CC4DE18758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020208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CE6A-667F-4276-AEDE-75E024011315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2193-62F7-4B9F-AB4F-3CC4DE18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722356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CE6A-667F-4276-AEDE-75E024011315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2193-62F7-4B9F-AB4F-3CC4DE18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473336"/>
      </p:ext>
    </p:extLst>
  </p:cSld>
  <p:clrMapOvr>
    <a:masterClrMapping/>
  </p:clrMapOvr>
  <p:transition spd="slow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5520" y="1628800"/>
            <a:ext cx="9902891" cy="507342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75520" y="260648"/>
            <a:ext cx="9985109" cy="1224136"/>
          </a:xfrm>
        </p:spPr>
        <p:txBody>
          <a:bodyPr/>
          <a:lstStyle>
            <a:lvl1pPr algn="r">
              <a:defRPr b="1"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026814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CE6A-667F-4276-AEDE-75E024011315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2193-62F7-4B9F-AB4F-3CC4DE18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825995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CE6A-667F-4276-AEDE-75E024011315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2193-62F7-4B9F-AB4F-3CC4DE18758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778666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CE6A-667F-4276-AEDE-75E024011315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2193-62F7-4B9F-AB4F-3CC4DE18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013010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CE6A-667F-4276-AEDE-75E024011315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2193-62F7-4B9F-AB4F-3CC4DE18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581220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CE6A-667F-4276-AEDE-75E024011315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2193-62F7-4B9F-AB4F-3CC4DE18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671868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CE6A-667F-4276-AEDE-75E024011315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2193-62F7-4B9F-AB4F-3CC4DE18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441746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639CE6A-667F-4276-AEDE-75E024011315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A32193-62F7-4B9F-AB4F-3CC4DE18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455461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CE6A-667F-4276-AEDE-75E024011315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2193-62F7-4B9F-AB4F-3CC4DE18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632042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639CE6A-667F-4276-AEDE-75E024011315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DA32193-62F7-4B9F-AB4F-3CC4DE18758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32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wedge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Программирование </a:t>
            </a:r>
            <a:r>
              <a:rPr lang="ru-RU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6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 значимый навык в информационном обществе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b="1" dirty="0" err="1">
                <a:solidFill>
                  <a:srgbClr val="002060"/>
                </a:solidFill>
                <a:latin typeface="Trebuchet MS" charset="0"/>
              </a:rPr>
              <a:t>Босова</a:t>
            </a:r>
            <a:r>
              <a:rPr lang="ru-RU" b="1" dirty="0">
                <a:solidFill>
                  <a:srgbClr val="002060"/>
                </a:solidFill>
                <a:latin typeface="Trebuchet MS" charset="0"/>
              </a:rPr>
              <a:t> Людмила Леонидовна,</a:t>
            </a:r>
            <a:br>
              <a:rPr lang="ru-RU" b="1" dirty="0">
                <a:solidFill>
                  <a:srgbClr val="002060"/>
                </a:solidFill>
                <a:latin typeface="Trebuchet MS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rebuchet MS" charset="0"/>
              </a:rPr>
              <a:t>akulll@mail.ru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06295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Компоненты алгоритмической культуры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Принцип цикличности</a:t>
            </a:r>
          </a:p>
          <a:p>
            <a:pPr marL="0" indent="0">
              <a:buNone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Понимание общей схемы функционирования циклического процесса</a:t>
            </a:r>
          </a:p>
          <a:p>
            <a:pPr marL="0" indent="0">
              <a:buNone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Умение выделять при построении алгоритма повторяющуюся часть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89113" indent="0">
              <a:buNone/>
              <a:defRPr/>
            </a:pPr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721715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Компоненты алгоритмической культуры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алгоритма</a:t>
            </a:r>
          </a:p>
          <a:p>
            <a:pPr marL="0" indent="0">
              <a:buNone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Умение воспринимать и исполнять разрабатываемые фрагменты алгоритма отдельно от планируемых результатов – так, как они написаны, а не так, как хотелось бы автору или исполнителю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89113" indent="0">
              <a:buNone/>
              <a:defRPr/>
            </a:pPr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641803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Компоненты алгоритмической культуры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sz="2800" dirty="0"/>
              <a:t>Организация данных</a:t>
            </a:r>
          </a:p>
          <a:p>
            <a:pPr marL="0" indent="0">
              <a:buNone/>
              <a:defRPr/>
            </a:pPr>
            <a:r>
              <a:rPr lang="ru-RU" sz="2800" dirty="0"/>
              <a:t>Понимание необходимости производить обработку, фиксируя промежуточные и окончательные результаты работы алгоритма</a:t>
            </a:r>
            <a:endParaRPr lang="ru-RU" sz="2400" dirty="0"/>
          </a:p>
          <a:p>
            <a:pPr marL="1789113" indent="0">
              <a:buNone/>
              <a:defRPr/>
            </a:pPr>
            <a:r>
              <a:rPr lang="ru-RU" sz="2400" dirty="0"/>
              <a:t> </a:t>
            </a:r>
            <a:endParaRPr lang="ru-RU" sz="4800" b="1" spc="-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9150674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Симур </a:t>
            </a:r>
            <a:r>
              <a:rPr lang="ru-RU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Паперт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405" y="1794446"/>
            <a:ext cx="2581275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04211" y="1944847"/>
            <a:ext cx="61701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/>
              <a:t>Пионер </a:t>
            </a:r>
            <a:r>
              <a:rPr lang="ru-RU" sz="2800" dirty="0"/>
              <a:t>использования </a:t>
            </a:r>
            <a:endParaRPr lang="ru-RU" sz="2800" dirty="0" smtClean="0"/>
          </a:p>
          <a:p>
            <a:pPr algn="r"/>
            <a:r>
              <a:rPr lang="ru-RU" sz="2800" dirty="0" smtClean="0"/>
              <a:t>компьютеров </a:t>
            </a:r>
            <a:r>
              <a:rPr lang="ru-RU" sz="2800" dirty="0"/>
              <a:t>в </a:t>
            </a:r>
            <a:r>
              <a:rPr lang="ru-RU" sz="2800" dirty="0" smtClean="0"/>
              <a:t>образовании, </a:t>
            </a:r>
          </a:p>
          <a:p>
            <a:pPr algn="r"/>
            <a:r>
              <a:rPr lang="ru-RU" sz="2800" dirty="0" smtClean="0"/>
              <a:t>великий </a:t>
            </a:r>
            <a:r>
              <a:rPr lang="ru-RU" sz="2800" dirty="0"/>
              <a:t>педагог современности, психолог</a:t>
            </a:r>
            <a:r>
              <a:rPr lang="ru-RU" sz="2800" dirty="0" smtClean="0"/>
              <a:t>,</a:t>
            </a:r>
          </a:p>
          <a:p>
            <a:pPr algn="r"/>
            <a:r>
              <a:rPr lang="ru-RU" sz="2800" dirty="0" smtClean="0"/>
              <a:t> </a:t>
            </a:r>
            <a:r>
              <a:rPr lang="ru-RU" sz="2800" dirty="0"/>
              <a:t>математик и </a:t>
            </a:r>
            <a:r>
              <a:rPr lang="ru-RU" sz="2800" dirty="0" smtClean="0"/>
              <a:t>программист</a:t>
            </a:r>
            <a:endParaRPr lang="ru-RU" sz="2000" dirty="0"/>
          </a:p>
        </p:txBody>
      </p:sp>
      <p:pic>
        <p:nvPicPr>
          <p:cNvPr id="1026" name="Picture 2" descr="Картинки по запросу Переворот в сознании: Дети, компьютеры и плодотворные иде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2359">
            <a:off x="1001548" y="2187380"/>
            <a:ext cx="2580243" cy="367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4442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20726" y="763051"/>
            <a:ext cx="10058400" cy="5046906"/>
          </a:xfrm>
        </p:spPr>
        <p:txBody>
          <a:bodyPr>
            <a:noAutofit/>
          </a:bodyPr>
          <a:lstStyle/>
          <a:p>
            <a:r>
              <a:rPr lang="ru-RU" sz="2800" dirty="0" err="1"/>
              <a:t>Паперт</a:t>
            </a:r>
            <a:r>
              <a:rPr lang="ru-RU" sz="2800" dirty="0"/>
              <a:t> выбирает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развитие </a:t>
            </a:r>
            <a:r>
              <a:rPr lang="ru-RU" sz="2800" dirty="0"/>
              <a:t>ребенка, а не прохождение материала;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учение</a:t>
            </a:r>
            <a:r>
              <a:rPr lang="ru-RU" sz="2800" dirty="0"/>
              <a:t>, а не обучение ребенка в школе;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расширение </a:t>
            </a:r>
            <a:r>
              <a:rPr lang="ru-RU" sz="2800" dirty="0"/>
              <a:t>возможностей ребенка в его самостоятельной деятельности, использующей технологию, а не обучение ребенка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кем-то </a:t>
            </a:r>
            <a:r>
              <a:rPr lang="ru-RU" sz="2800" dirty="0"/>
              <a:t>чему-то с применением компьютера. </a:t>
            </a:r>
            <a:endParaRPr lang="ru-RU" sz="2800" dirty="0" smtClean="0"/>
          </a:p>
          <a:p>
            <a:r>
              <a:rPr lang="ru-RU" sz="2800" dirty="0" smtClean="0"/>
              <a:t>«При </a:t>
            </a:r>
            <a:r>
              <a:rPr lang="ru-RU" sz="2800" dirty="0"/>
              <a:t>обучении компьютера, как тому «думать», дети приобщаются к исследованию, как думают они сами. Опыт подобного исследования действует возбуждающе: мышление о мышлении превращает ребенка </a:t>
            </a:r>
            <a:r>
              <a:rPr lang="ru-RU" sz="2800" dirty="0" smtClean="0"/>
              <a:t>… в </a:t>
            </a:r>
            <a:r>
              <a:rPr lang="ru-RU" sz="2800" dirty="0"/>
              <a:t>исследователя способов познания, таким опытом обладает далеко не всякий взрослый»</a:t>
            </a:r>
          </a:p>
        </p:txBody>
      </p:sp>
    </p:spTree>
    <p:extLst>
      <p:ext uri="{BB962C8B-B14F-4D97-AF65-F5344CB8AC3E}">
        <p14:creationId xmlns:p14="http://schemas.microsoft.com/office/powerpoint/2010/main" val="259940043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1" y="351692"/>
            <a:ext cx="4360983" cy="51524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853354" y="168812"/>
            <a:ext cx="71041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Паперт</a:t>
            </a:r>
            <a:r>
              <a:rPr lang="ru-RU" sz="2400" dirty="0" smtClean="0"/>
              <a:t> </a:t>
            </a:r>
            <a:r>
              <a:rPr lang="ru-RU" sz="2400" dirty="0"/>
              <a:t>описывает ситуацию, </a:t>
            </a:r>
            <a:r>
              <a:rPr lang="ru-RU" sz="2400" dirty="0" smtClean="0"/>
              <a:t>отражающую сущность </a:t>
            </a:r>
            <a:r>
              <a:rPr lang="ru-RU" sz="2400" dirty="0"/>
              <a:t>взаимодействия между двумя детьми, </a:t>
            </a:r>
            <a:r>
              <a:rPr lang="ru-RU" sz="2400" dirty="0" smtClean="0"/>
              <a:t>программирующими на </a:t>
            </a:r>
            <a:r>
              <a:rPr lang="ru-RU" sz="2400" dirty="0" err="1"/>
              <a:t>Logo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Ребенок желает </a:t>
            </a:r>
            <a:r>
              <a:rPr lang="ru-RU" sz="2400" dirty="0"/>
              <a:t>нарисовать цветок на экране компьютера. </a:t>
            </a:r>
            <a:r>
              <a:rPr lang="ru-RU" sz="2400" dirty="0" smtClean="0"/>
              <a:t>Он спрашивает </a:t>
            </a:r>
            <a:r>
              <a:rPr lang="ru-RU" sz="2400" dirty="0"/>
              <a:t>другого, </a:t>
            </a:r>
            <a:r>
              <a:rPr lang="ru-RU" sz="2400" dirty="0" smtClean="0"/>
              <a:t>знает ли тот какие-либо </a:t>
            </a:r>
            <a:r>
              <a:rPr lang="ru-RU" sz="2400" dirty="0"/>
              <a:t>уже существующие программы, которые они могут использовать, чтобы нарисовать лепестки. </a:t>
            </a:r>
            <a:endParaRPr lang="ru-RU" sz="2400" dirty="0" smtClean="0"/>
          </a:p>
          <a:p>
            <a:r>
              <a:rPr lang="ru-RU" sz="2400" dirty="0" smtClean="0"/>
              <a:t>Дети </a:t>
            </a:r>
            <a:r>
              <a:rPr lang="ru-RU" sz="2400" dirty="0"/>
              <a:t>модифицируют программу, которая рисует дугу несколько раз, пока они не понимают, как использовать свое понимание углов, чтобы создать полный лепесток, а затем несколько лепестков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Затем школьники создают сад цветов, повторяя процедуру для рисования одного цветка и с помощью переменных для рандомизации размера и расположения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724451"/>
      </p:ext>
    </p:extLst>
  </p:cSld>
  <p:clrMapOvr>
    <a:masterClrMapping/>
  </p:clrMapOvr>
  <p:transition spd="slow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157" y="542986"/>
            <a:ext cx="7035605" cy="4567469"/>
          </a:xfrm>
          <a:prstGeom prst="rect">
            <a:avLst/>
          </a:prstGeom>
        </p:spPr>
      </p:pic>
      <p:pic>
        <p:nvPicPr>
          <p:cNvPr id="4" name="Picture 2" descr="Картинки по запросу лого первол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8" y="3710355"/>
            <a:ext cx="3850219" cy="239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Картинки по запросу лого перволог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547" y="3727644"/>
            <a:ext cx="369447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9224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Программирование – вторая грамотность?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5754" y="2261436"/>
            <a:ext cx="10058400" cy="4026822"/>
          </a:xfrm>
        </p:spPr>
        <p:txBody>
          <a:bodyPr>
            <a:noAutofit/>
          </a:bodyPr>
          <a:lstStyle/>
          <a:p>
            <a:r>
              <a:rPr lang="ru-RU" sz="2800" dirty="0" smtClean="0"/>
              <a:t>С раннего возраста детей учат читать и писать, чтобы они могли воспринимать чужие и выражать собственные мысли. </a:t>
            </a:r>
          </a:p>
          <a:p>
            <a:r>
              <a:rPr lang="ru-RU" sz="2800" dirty="0" smtClean="0"/>
              <a:t>Большинство школьников учат использовать («читать»), а не создавать («писать») компьютерные продукты.</a:t>
            </a:r>
          </a:p>
          <a:p>
            <a:r>
              <a:rPr lang="ru-RU" sz="2800" dirty="0" smtClean="0"/>
              <a:t>Вместо того, чтобы быть пассивными потребителями компьютерных технологий  школьники могут стать их активными производителями и создателями.</a:t>
            </a:r>
          </a:p>
          <a:p>
            <a:r>
              <a:rPr lang="ru-RU" sz="2800" dirty="0" smtClean="0"/>
              <a:t>В наш цифровой век вы можете либо «программировать или быть запрограммированными».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41014" y="1737360"/>
            <a:ext cx="4014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K–12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Computer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Science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Framework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375052" y="6499274"/>
            <a:ext cx="7104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K-12 Computer Science Framework. </a:t>
            </a:r>
            <a:r>
              <a:rPr lang="ru-RU" dirty="0"/>
              <a:t>(2016 г</a:t>
            </a:r>
            <a:r>
              <a:rPr lang="ru-RU" dirty="0" smtClean="0"/>
              <a:t>.)  </a:t>
            </a:r>
            <a:r>
              <a:rPr lang="ru-RU" dirty="0"/>
              <a:t>http://www.k12cs.org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8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83101" y="974066"/>
            <a:ext cx="10058400" cy="4022725"/>
          </a:xfrm>
        </p:spPr>
        <p:txBody>
          <a:bodyPr/>
          <a:lstStyle/>
          <a:p>
            <a:r>
              <a:rPr lang="ru-RU" sz="2800" dirty="0" smtClean="0"/>
              <a:t>Умения </a:t>
            </a:r>
            <a:r>
              <a:rPr lang="ru-RU" sz="2800" dirty="0"/>
              <a:t>планирования деятельности особенно важны в наше время, когда всё больше рутинных операций можно поручить </a:t>
            </a:r>
            <a:r>
              <a:rPr lang="ru-RU" sz="2800" dirty="0" err="1"/>
              <a:t>робототизированным</a:t>
            </a:r>
            <a:r>
              <a:rPr lang="ru-RU" sz="2800" dirty="0"/>
              <a:t> </a:t>
            </a:r>
            <a:r>
              <a:rPr lang="ru-RU" sz="2800" dirty="0" smtClean="0"/>
              <a:t>комплексам.</a:t>
            </a:r>
          </a:p>
          <a:p>
            <a:r>
              <a:rPr lang="ru-RU" sz="2800" dirty="0" smtClean="0"/>
              <a:t>Понимание </a:t>
            </a:r>
            <a:r>
              <a:rPr lang="ru-RU" sz="2800" dirty="0"/>
              <a:t>того, как переложить на компьютер работы, с которыми до этого справлялись только люди; пониманием того, с какими трудностями при этом предстоит столкнуться.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05581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K–12 </a:t>
            </a:r>
            <a:r>
              <a:rPr lang="ru-RU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Framework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/>
              <a:t>Алгоритмы и </a:t>
            </a:r>
            <a:r>
              <a:rPr lang="ru-RU" sz="3600" b="1" dirty="0" smtClean="0"/>
              <a:t>программирование</a:t>
            </a:r>
            <a:endParaRPr lang="ru-RU" sz="3600" b="1" dirty="0"/>
          </a:p>
          <a:p>
            <a:pPr marL="365125" indent="-90488">
              <a:buFont typeface="Wingdings" panose="05000000000000000000" pitchFamily="2" charset="2"/>
              <a:buChar char="§"/>
            </a:pPr>
            <a:r>
              <a:rPr lang="ru-RU" sz="2800" b="1" dirty="0" smtClean="0"/>
              <a:t>Алгоритмы </a:t>
            </a:r>
            <a:endParaRPr lang="ru-RU" sz="2800" dirty="0"/>
          </a:p>
          <a:p>
            <a:pPr marL="365125" indent="-90488">
              <a:buFont typeface="Wingdings" panose="05000000000000000000" pitchFamily="2" charset="2"/>
              <a:buChar char="§"/>
            </a:pPr>
            <a:r>
              <a:rPr lang="ru-RU" sz="2800" b="1" dirty="0" smtClean="0"/>
              <a:t>Переменные</a:t>
            </a:r>
          </a:p>
          <a:p>
            <a:pPr marL="365125" indent="-90488">
              <a:buFont typeface="Wingdings" panose="05000000000000000000" pitchFamily="2" charset="2"/>
              <a:buChar char="§"/>
            </a:pPr>
            <a:r>
              <a:rPr lang="ru-RU" sz="2800" b="1" dirty="0" smtClean="0"/>
              <a:t>Управление</a:t>
            </a:r>
            <a:endParaRPr lang="ru-RU" sz="2800" dirty="0"/>
          </a:p>
          <a:p>
            <a:pPr marL="365125" indent="-90488">
              <a:buFont typeface="Wingdings" panose="05000000000000000000" pitchFamily="2" charset="2"/>
              <a:buChar char="§"/>
            </a:pPr>
            <a:r>
              <a:rPr lang="ru-RU" sz="2800" b="1" dirty="0"/>
              <a:t>Модульность</a:t>
            </a:r>
            <a:endParaRPr lang="ru-RU" sz="2800" dirty="0"/>
          </a:p>
          <a:p>
            <a:pPr marL="365125" indent="-90488">
              <a:buFont typeface="Wingdings" panose="05000000000000000000" pitchFamily="2" charset="2"/>
              <a:buChar char="§"/>
            </a:pPr>
            <a:r>
              <a:rPr lang="ru-RU" sz="2800" b="1" dirty="0"/>
              <a:t>Р</a:t>
            </a:r>
            <a:r>
              <a:rPr lang="ru-RU" sz="2800" b="1" dirty="0" smtClean="0"/>
              <a:t>азработка </a:t>
            </a:r>
            <a:r>
              <a:rPr lang="ru-RU" sz="2800" b="1" dirty="0"/>
              <a:t>программ</a:t>
            </a:r>
            <a:endParaRPr lang="ru-RU" sz="2800" dirty="0"/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97280" y="5869094"/>
            <a:ext cx="1017094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1772529" y="5739618"/>
            <a:ext cx="295422" cy="2813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896750" y="5728417"/>
            <a:ext cx="295422" cy="2813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288261" y="5728417"/>
            <a:ext cx="295422" cy="2813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349177" y="5728417"/>
            <a:ext cx="295422" cy="2813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72529" y="5317588"/>
            <a:ext cx="57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47513" y="5282419"/>
            <a:ext cx="57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53087" y="5296172"/>
            <a:ext cx="57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8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314002" y="5296172"/>
            <a:ext cx="57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12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9761945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5716" y="1981200"/>
            <a:ext cx="4740813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800" dirty="0" smtClean="0"/>
              <a:t>1985 </a:t>
            </a:r>
            <a:r>
              <a:rPr lang="ru-RU" altLang="ru-RU" sz="2800" dirty="0"/>
              <a:t>г. </a:t>
            </a:r>
            <a:endParaRPr lang="ru-RU" altLang="ru-RU" sz="2800" dirty="0" smtClean="0"/>
          </a:p>
          <a:p>
            <a:pPr marL="0" indent="0">
              <a:buNone/>
            </a:pPr>
            <a:r>
              <a:rPr lang="ru-RU" altLang="ru-RU" sz="2800" dirty="0" smtClean="0"/>
              <a:t>Введение обязательного общеобразовательного курса </a:t>
            </a:r>
            <a:r>
              <a:rPr lang="ru-RU" altLang="ru-RU" sz="2800" dirty="0"/>
              <a:t>"Основы информатики и вычислительной техники". </a:t>
            </a:r>
          </a:p>
        </p:txBody>
      </p:sp>
      <p:pic>
        <p:nvPicPr>
          <p:cNvPr id="9224" name="Picture 8" descr="ANd9GcT3usk5FLZ2FcpX-OwiYO8r9XVz3jGUQisgViCsl2Q8RcUODh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633" y="2987675"/>
            <a:ext cx="2063750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Немного истории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2" name="Picture 6" descr="05785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8" y="1288289"/>
            <a:ext cx="3318253" cy="384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84772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Алгоритмы и программирование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9317" y="1845733"/>
            <a:ext cx="10466363" cy="4498795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Алгоритм </a:t>
            </a:r>
            <a:r>
              <a:rPr lang="ru-RU" sz="2400" dirty="0">
                <a:solidFill>
                  <a:schemeClr val="tx1"/>
                </a:solidFill>
              </a:rPr>
              <a:t>представляет собой последовательность шагов, направленных </a:t>
            </a:r>
            <a:r>
              <a:rPr lang="ru-RU" sz="2400" dirty="0" smtClean="0">
                <a:solidFill>
                  <a:schemeClr val="tx1"/>
                </a:solidFill>
              </a:rPr>
              <a:t>на выполнение </a:t>
            </a:r>
            <a:r>
              <a:rPr lang="ru-RU" sz="2400" dirty="0">
                <a:solidFill>
                  <a:schemeClr val="tx1"/>
                </a:solidFill>
              </a:rPr>
              <a:t>конкретной задачи. Алгоритмы переводятся в </a:t>
            </a:r>
            <a:r>
              <a:rPr lang="ru-RU" sz="2400" dirty="0" smtClean="0">
                <a:solidFill>
                  <a:schemeClr val="tx1"/>
                </a:solidFill>
              </a:rPr>
              <a:t>программы (код), представляющие </a:t>
            </a:r>
            <a:r>
              <a:rPr lang="ru-RU" sz="2400" dirty="0">
                <a:solidFill>
                  <a:schemeClr val="tx1"/>
                </a:solidFill>
              </a:rPr>
              <a:t>инструкции для вычислительных устройств. </a:t>
            </a:r>
            <a:endParaRPr lang="ru-RU" sz="5400" b="1" spc="-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Представление о переменных и способах </a:t>
            </a:r>
            <a:r>
              <a:rPr lang="ru-RU" sz="2400" dirty="0">
                <a:solidFill>
                  <a:schemeClr val="tx1"/>
                </a:solidFill>
              </a:rPr>
              <a:t>организации </a:t>
            </a:r>
            <a:r>
              <a:rPr lang="ru-RU" sz="2400" dirty="0" smtClean="0">
                <a:solidFill>
                  <a:schemeClr val="tx1"/>
                </a:solidFill>
              </a:rPr>
              <a:t>больших </a:t>
            </a:r>
            <a:r>
              <a:rPr lang="ru-RU" sz="2400" dirty="0">
                <a:solidFill>
                  <a:schemeClr val="tx1"/>
                </a:solidFill>
              </a:rPr>
              <a:t>данных в структуры </a:t>
            </a:r>
            <a:r>
              <a:rPr lang="ru-RU" sz="2400" dirty="0" smtClean="0">
                <a:solidFill>
                  <a:schemeClr val="tx1"/>
                </a:solidFill>
              </a:rPr>
              <a:t>данных.</a:t>
            </a:r>
          </a:p>
          <a:p>
            <a:r>
              <a:rPr lang="ru-RU" sz="2400" dirty="0">
                <a:solidFill>
                  <a:schemeClr val="tx1"/>
                </a:solidFill>
              </a:rPr>
              <a:t>Управляющие конструкции </a:t>
            </a:r>
            <a:r>
              <a:rPr lang="ru-RU" sz="2400" dirty="0" smtClean="0">
                <a:solidFill>
                  <a:schemeClr val="tx1"/>
                </a:solidFill>
              </a:rPr>
              <a:t>определяют порядок</a:t>
            </a:r>
            <a:r>
              <a:rPr lang="ru-RU" sz="2400" dirty="0">
                <a:solidFill>
                  <a:schemeClr val="tx1"/>
                </a:solidFill>
              </a:rPr>
              <a:t>, в котором выполняются </a:t>
            </a:r>
            <a:r>
              <a:rPr lang="ru-RU" sz="2400" dirty="0" smtClean="0">
                <a:solidFill>
                  <a:schemeClr val="tx1"/>
                </a:solidFill>
              </a:rPr>
              <a:t>команды  </a:t>
            </a:r>
            <a:r>
              <a:rPr lang="ru-RU" sz="2400" dirty="0">
                <a:solidFill>
                  <a:schemeClr val="tx1"/>
                </a:solidFill>
              </a:rPr>
              <a:t>алгоритма </a:t>
            </a:r>
            <a:r>
              <a:rPr lang="ru-RU" sz="2400" dirty="0" smtClean="0">
                <a:solidFill>
                  <a:schemeClr val="tx1"/>
                </a:solidFill>
              </a:rPr>
              <a:t>(программы).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Разбиение задачи на подзадачи, конструирование сложных алгоритмов из простых, использование типовых алгоритмов.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Разработка программы как итерационный процесс, повторяющийся до тех пор, пока программист не удовлетворен решением; компромиссы.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4415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310" y="1055077"/>
            <a:ext cx="9298745" cy="4487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562917"/>
      </p:ext>
    </p:extLst>
  </p:cSld>
  <p:clrMapOvr>
    <a:masterClrMapping/>
  </p:clrMapOvr>
  <p:transition spd="slow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97045" y="465960"/>
            <a:ext cx="8020050" cy="549275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среды </a:t>
            </a:r>
          </a:p>
        </p:txBody>
      </p:sp>
      <p:sp>
        <p:nvSpPr>
          <p:cNvPr id="17413" name="AutoShape 2" descr="data:image/jpeg;base64,/9j/4AAQSkZJRgABAQAAAQABAAD/2wCEAAkGBhQQEBQUEhQVFBQVFRQVFBQUFRQUFBcVFBQVFRcUFBQYHCYeFxolGhQUHy8gIycpLCwsFR4xNTAqNSYrLCkBCQoKDgwOGg8PGiwkHyQqKSwvLC8sLCwsKSksLCwsLCwpKSwsLCwsLCksKSwsKSwsLCwsKSwsLCkpKSwsLCwsLP/AABEIAQMAwwMBIgACEQEDEQH/xAAcAAABBQEBAQAAAAAAAAAAAAAFAAECAwYHBAj/xAA/EAABAwIEAwYDBwEHBAMAAAABAAIRAwQFEiExBkFREyJhcYGRBzKhFEJSscHR8CMVM2JykuHxFiRTghdDwv/EABoBAAIDAQEAAAAAAAAAAAAAAAEDAAIEBQb/xAArEQACAgEDAwMDBQEBAAAAAAAAAQIRAxIhMQQTQRQiUTJxoVJhgbHB0QX/2gAMAwEAAhEDEQA/AO0BSlRTolR1JRCdAJIJJkiVAlVWqlbnRVlPQdBUIelJRzJZlCEklHMnlQgkkpTyoQUpSmTqEHTEpJlCEl57q9bT31PQbqdzctptLnEAAc1h8S4qLp7Ef+55/wCUJWTJpG48bmaC64iLPugeZP6BeCnxhLo7v1BWEveIqwdq93sI9lOzxh79ajWuHUiD9ElZJMf2oo6la4uHNk/ReyhdNfsVzxmMMLIZI6wi2E3bpzAmPyTVkFSxGzSXjp3oIEp020JosTqMp5VihIKSrlOHKBJpyoykSgEoKnTaoFWUioASZSITIBEouKkoVHQFCEabyVbmQG84lZSJa1rqjv8ACJHqV5rXip5PfpOA8Nfoq60W0M1EqLqhCydXj5rHw+lUA6lsIvY8QUbiOzdr0Oh9ipqTJpYYa4pn1sokpNOiyvHmP/Z6UD5jsFJy0qyQjqdATiziHt6hph39NhhwH338m+S89vYPeyScgO0DX0QvhHBHV3B9QyMxd6ncrb1wGCG77f8ACwu27Z0oJJUjLHBG5tQ4/wCY/ovb/ZXd0EfzoilG1MySvfTpBRWMcUZW0wlwLgPRGcEOVuukkgg8iNwizKABBQq/rBkkad6fWIRuhU1qCza0CElRQuZaD4JK2oRoNAlKZJdAwkpSlRVN1dCm2dzyHVVbSVsKVukWXF22m2XGB/NlmsS4qdrl7g5E/MfRTu3l0uef2HgFk8Xxam2eZ8JP1XNy9S5OonSxdMkrker+3nudrWcjuE4u8ffzjoYXOamODk33RrDsVBZMNB8ilaprce8cGqOp212140K9ELmNnxI+m7QaeJH05rQ1uOmstn1Mpc9g+UcvE+C3Y817SMGTA1vE1FWoGiTosNxLx01stpQ6Jk8j5LEYl8Sa1drg50Ztg3SB1J3QKKlcgUg49XRurykUhDcKYhxc9094jwGg18l4f7XqEjvba6Er0f8ARFZ0E780q3CtxTHdbm8UtTgOeKfwW0OL6rY7xLddHQ4GOoKMYbigqQZFOpMj8J8ju0/RZG6wau0a0yIT294dnSI06ItRfBTePJ2LBOMtMlac7d4BJjqshxRUN9fENdNMZRIPLwQbCceDdyc1PVjifmbzpn02RTB3sNU1m6NzOMc9tAVSTeyY3FFNto2dgWW+Wm2B3T+SBXePVKb5MPZ4aOCuNwK4JaYdBAPMSN1ma/D1w2R2mYciUltN8muMXHwbfDcYbVEt+qL0KiA8JYNkZDjJ6obxFjLqN12TXFhMEbKJsLp7G7yyEDx7CzUoOj5g7MPQyp4LcVSO+8O9IKLVagAE6SrSWrczu4OgPYtzU2mYkbePNJFG4awiRsddNk6XpYNcQsnUU66pzRnugSstiWMgvMa8h/Oi9fFmK9jSgGJmfIbrD2V2XyRqTuZj6rndVkbehHR6TEq1sJ4hdvdMmPEwAPADZZe+qt3mfGJ+p09gi1xYVX/gb4mXFCL+wazV7i89Nh7BY40nyb3dbAf7T3pA9xP+yIUL1oEGJO8aH6bIPe1o8B7fRU2zJOpP88FspUZG3ZqmlsS0CfdXMvR2rmHm2POREHqvRw9gb6wHdcG9Too47gxtqgcQYMQRyKoxtGBxHDTTuckQ0uGnh+y6hw0KbWAADZY/iUgvpu8NCjGA1CCEckm4oXhgoyaOgNYCNldStQh1nXkIlQqKkUmOlaHrYQx+4XP+NeE20iHgd0zqOTuUrptNyEcXUg62fPIStCVboyuTezOE4kcoAGiNYfd5WlreggddNlncZrhztOUyvfg9U1GwNHN/TmmzXtsRjdSNLgWLkEz1RK44iGbUw0fVZG6vC0Zsve+9HPxRXBMRo1IFRj4nUgSsksfk6Mcl+06dw3iTKjARoTsFVxDwvRvoLtHNMBw3CrwPDrd7WupkEsmIJBbPUKdlcFtV48VZPTQHFSbPRg+AOoiHVXP6Zo09eau4hrinTaSJ1iPPqiNKpmXixPCzclrJgZgTHgmy+nYzKlNOXCCOB4a1lvTGuxOpk94k/qkitOnAAHIQktCgqMMpybbPIkko1HQCmCzGcQuZWuHNe0vaxslgMZjIEe5Qev8A0HkMZDPw7Fvh4q2xvJxCoTtkMT1DpRLh3Dnl9Y1tS4jK066dQuQ/e7fk9BFKOL7FFLBq1ZodoAepP6Lz1eDf/LVa0dGwPqVu2sDRA5IPi1+xrSKrdOp2VnjjERHLKToAWnBtoTsHnqXSjlnw9Qp/LTaPQLMXDbdziab+zePwu282hGMBxKqRlqEO6OG5RTXku0/BpadIDZAuOLPPaVCN2jMPRFjdgCSYHUoJivE9s+k9naAkgiNeia+DOk1KzkV7eGrSZ1DkWwtjsuZtaCOWhCEYdaCo/Jyzu/OFo38IMpiQAec6gqsmlsNhBv3IP8PYm578pgnwRTEMXfQMBmb1hBeBbDLWnkB5olx5hdWo1rqJIIOsCdPJUS8ou5b0GcFxw1fnpln1Xtxuz7e3qMnVzTHnyWN4Vbc5gHvYeoyOBW5e/Kwz0TovYRONOz5qxKmWVHM5hxnzVmDkh8gwQrMcaal1VygkF7tfVW2FuaZk7dOsLQ37TElUw79nFQEDcQR4yi2BWr6ZE0yNQczdNuvIrPUcWbmnZ0iBsI6Lo/C3ENN7Q10bLM0/J0Mclygi/B3VIqsqGlUg6ta3XwcOat4esHBpNU5n8z1KLNrtju6+SjWbkZOxOypknGC1vhBTbdHrs7KG77n1RelRDdh6rE4bjTqJzO1a47Hl4hFxxkwHvNI8tUvB12B/VsxWfpMzltujRpLOf9bU/wALvoktPr+n/V+GZ/RZ/wBIVXnv6mVhPgfyV8odjzooVD0afyK1T+lmaCuSOW47fmj2dRu+cE+MawfPZbfhTHKV291SkQ4ZQDyLf8JC5tf1O1tSTu1x/KEa+DRyip/jcfoFzoL238M60pO2vlHVXFC76iKkt/NEKj0KrV4cmTa8lcMQB/0TT7U1C3vQRM7SI26r2YZh3ZOA1IECTv6ohdYhlaOpIA8yrrNpI1EGUq7dDa0qwHxjevpN7lMvaBqBz9EAtOIGGif6OUlriQ5gEgTrK3l1QbUlrv8AhY/jltO1sa0fM4ZQecuMK/kpdKzB8N1g6oXban6mVrrrFtMo9T0WC4UrjMWnzRq8e+i7MBmbzHPzCGWHvoZhyJ40zoHC11SYCS7XmSvbjPEtNjA5r2vBMEAyfNYKxvmPpB8SDMgOEiNwQUKxfiWmWmmxpB8AP0UgpNaQTcE9VnSbbiSk3UwPFZfiTj19YllEltPbMPmd+wWNfeOLQHH0/dMLkjYev7funwg0tzNlzJv2l5Ouo9/zKZzxGwVrcQDGZYzOdEA66ry3jS4AGAdzG2mwTUZWU3FAESN49Vbh926iczHERv8AuoPpmJ8vyU2ge6L3AtjpHCPGpqZWVgAT8rxoDHULS4niANQMB2bJ9VybBwS4BumV0tW4sg7tS533gD7CCPouX16rE0jp9HU5b/B6cUfAaAvLfbM8TBVl47M5K5H9M9QJXFgqSO3Dagc+9AMJKqhY52hx56/VJaKQ/wBoYxT4x21NrhSY974OXQBs8pM7IOz4m1a7DSqsZLmkEtkRI6ErmdCjLhK1XCGHCtd02nZxzO/yt1j1K9TP6XZ4fGvcqLrN+ZzqZESyR5hazhLDDaNpn1PqtVfYBSe2cgBAIBAiF4MNBIDHCHM08wNiuTO06OtBpqw7UfI8Chl4wgEtGZ3TZe23qd4M36K6sxuolsjQ94J2lzVop3FB0zMXeK0j3agcw/4hz81dh9VzvlqtjlrqPQr2YjY9pqMhI/xM+slCXYAS4dxjecse0E+mZV7cr4NKyYXH6qPXfXRY+c06armHxG4l7dzaLTLWnM49XbAei39vSbcPqU2vDXUnAOadXExOo6aLkfFN+2vcvqNblzbtAgAjT9E7BjerUzD1GZadCBdrcmm8ObuP5C3+G3bblgI9R+hXO0Z4evuyeC0nWcwO3gnZ8epWuRHTZXCVPg1N3hLBJyiUDqWoaToAB5I9WxUPGyFXbdp80jHfk255KtgS4ZnbfzoF7pga6AAf8J20pjTUnQdZ2H86q11sHECZDdXHlm8+cLRZgort6BLs/IJ2Ui4mecn2P/CIU6MkN+6Bqf5/NV78NwvtIKq5UXULA5te74yTHgAFBtoY2/5lbOtw8WCd9NP2Q92GGSY8UNYXAG4dSy1PqtpQdNMEcv1Qm3sQD4x+aLW7YbHt+yVlj3IuI/DLtyUiObmnNbkeenumFVskBwkciq3tlcBrwz0apkHVQ05RyTpVreTPl+SSOxbY5pbUNFvPh9h3/cGoeQyhZG0pd2VtuC7sMeQeZXp896Tx+BXI6M92kIBXrgVTG4RCtfBsnwQChRc98jUkrnTeo6EI1ue23xjsqoeRmAkETG4iVncaun1WubRfldqQZ2cXTr77x92OaIcTUnUKJPymNHaOjUfd5rnNXEQ4kue7Ugk0w6m/N1InLtv5BasEJOLjLgzZskVJSjuzoFbiA0gA5j3lrRme0CCYEkDzQq64gN1Td2Duzc0GA+B3uTjPLxg/KeqCVcec1jZNSI1Li05uXTfdePhOxaXPrvAe4GGZgHDMdXPM7naPMp+RpQE4reS0uSF/jlV2JOdZvc5zmspE0jAqZWAPg7RIOvKJQriPAK9tkdWpGmHzDgWva525Ac0kTHLddHZSoveK4ptbUDcj3gRm2OoGk+PMQjF1Qo3dp2NVhdTc4OGpaZadHNI1HMeRPVJWdWvgdLpW035v+DggKus35XArT8f8D/2e5lSkXOoVdGl0FzHjUscRE6agxyPSTlaS1WmjHTjKmaahVkBXt/qOgaAauJ2/mqE2VXTyRXCaQdIdJmTHInx/ZZnsbVcqRbUESGak6ZtgB0le7DMKc4CRI8NB59Si+E4AKrQXDToNlp6FiGgABZ5ZfgfHDvuA7TCwRq1aTB8Haxg01OqdlLoiFAHYJcZtl5RS4Hfh4c0/RDKuCkuOnstJTborIWhIyt7mEdYFro8YXsZT1yvb3RBLufgAj91hQe6fdDOLHOp0gWEt1GrfAaA9VXI2kOwU5UA8fosqOex1IMqNYalJ7TGcNElp9ljsPxZ4+8fKZ/NaK6xZ/wBne+rM06dVwJEGHMLQPUkLmFrdnMChhxxyJuSHdVmnhcYwdHTWcQUoEirPkw/WUli/tKSPo8XwY/XZ/wBX9HvFINbCezvHU6gIPmo1K7BuV5qt4xdJq1TMalTtHQcLxhlUAOe1vUuMAeaL3eN07cZKQbUqRqfut8Sf0C42+5G4KM4Ljed7KTy1rT3WnYT0/nVJhhUHYzJmlNUHLvEe2NbvmpUaA0uI7jS6e5Ow0B0WVfhbxp3Z01B7uwMGdd5C7FwrhtGg14gZ31A6SAZcQGyOmwCLYteMtqRqPYXNBAORrSROk68pj3TkZ2zgrsNqPAzDYdR15aq23un0Kbm7agjbmIP6Lqx49tZjs6n+hn7qd1xBRLSeydttlZP5qk1GSpjYTlB6kYHhq7Fam2js41HZjPIgOn/SD7LfWdEE8g1o06AN/QBA7jCzcMp3FARIkaQ4DUOYY5zI9EOGKPqNq2zSXVS2Bl0IhwzB4+70PmsOSGl/sdPFkWSPO4e4jwv+1bCpTpOaXNcH0z90uZMNJ5S0nXlmC4jWw6pQqmnWY6m8bteCD5+I8Rou/wDDGGmjRa1xkjkNACdT5leD4mYS2tYuflBqUi1zHfeAL2tc0HoQdvAJmKbSpmXNBa7RxujThEcPuwx4J2H5c1RTs3n7pVow9x+6VZqy0XW6On4IAWCNWkS09QUXkBc94b4jNGi6m8hpYXZS48uYHl0XptOM3ufHZkt3k6EjwCxODTo2qcZJOzaVbsN0AkoKeMW03kPLjBjLTaXR5naUetaYr0ZH3myCsq7AHMe7M0lpM+EoLbdke+y5NtZ4oXD5HDQbxzEwYO6JUakhZ3DqxgN2A5LQUnaJ8JWZ8kNJJz0Fxy9phzG1PFzZ2lpG/uiVWosZx/WikHcxI9wpJ3sGCUXbMp8SOI2PaaTCC97gahHJrflbPnB9FgrY6qy/MuVNA6rZjhphRhzZHPJZ7H3pBhJeGo7UpK1ITZrnWlPmVA0aXmq+yV1lhzq1RtNgzPeQ1o6kpoBU6IOrKRd4hpd+QQhzatWoarKT3NbLWZabnNBHMwI5z6hdM4wpVMNwqlbsd/VqOOfKSQ7eo9siJB7rZ6LP/Dvix1vc1GVS59M0yWAOkhwLS3K6fwkg+Sq5UrYYpyaiuQ7wtjL7ig1tVsVBIPIkNMZoOoIP6Lb3mP0OyyVnQXjKREnaC8gbCdVmMfx+k9rKlNk1CZFQnUAaEeMjTVAMde52S5YDGjKrOgnQ+hJ18QqxkpK0GcHF6ZcmrZw/UOracg7OGUgjqDOyepw/WP8A9Z92/um4Tx0tYGTNNx7jjoGk/dk/lyRrGK1y1zTTgNI1B7MQ4EzJd10KpkahG6b+wccO5LTaX3A+DdrbGrTqUy1hh9My1xLtnDKCSJ0Poeqsw1rA972tAc8gvfEOcQIE+UbL2VLK4fVFRhYWGCWuOg01ALZmDP7ry4/wvVrUQKdQNqdo1zplrHt1zMdAJ5yPEDklyjObrwaYTxY42+RVuI2NcW0QarhuGRlHm7b0EpsRo1byyqsDYqOAyt+XUOadS6I2WZpXIphrXaZXhpBHmIjrK1lxiot2sNMBxe0iCco0y6mB4nZU7dZErGOaeLVW5la/CLbNjDcOfUc8kBtHRrSMu7y0z83QDRRuMBYaeamKzT3/AJiXfI2SC3s2xJ2M++ynj2MOrOb2j2GCTlAIy7bNG+2pceS878apMowS1pDnuBc2sG98RzfM6SfAiBJV5Np0kUxxi4W3vf8An/TH4xQDWl2YgnYaanqthgNs27tqbxuRDh/iGh/f1XLrrEX1CM7pjYDQBaj4e8SihUNJ5hlTVpOwft9VM+O4bE6bLWSnwzsGFW3Z02tGw0XovqXcMCYQe3xAnQaxqrftrnkjM4A/d0WFTVUdCUHqsVpWEou2vogpox4FXMu4QjKgyipHtq11zv4l4qAxrJ1Jn0C193fAArjPFmK/ablxB7re6303Pun4lrkZ88u3AE1XyZUaZ0PhH7KLkzdl0Dkt2xpSTOCSIA6y5cth8LnZ8Spz91lVw88hH/6K54KpHVaj4d42KGJUHPMMc403EnQdo0sBJ6Zi1QJvvi+INq4/KHva7X8bMu3PYiOcrktepkptLHEVczg7KSDlyty6ch/uu0fE2xFekWkE5Q0iJkOzabbbrnlpwM4VHGu4S4HLkJ013kjwVbDTFSxGp9kY11PIc4dn0bqBAMEcxOgI2WhwysytQfLoJaWZAJMkbkHZvPqfqotqW97RFGtRqAtDKwcHNYZIexsgT0J1/EEOuqbLZ1F1M5Q5uVzdSCGgGR0OsquNaUMyy1yv+wphGDVmtADg5hJhrjlIO5yiYdpBMRyW9w+my5otpV++5kEGSCYBEggztohWE1aVMN1BDhma4xoSNwTtovFQxxpqufRe1olzZPZ5RljNDnaAS4ajeYTbE0ba0sWUW5aYhskxJOp8ynqBYpnFrntzC5AaQTnPZtb3TGhI58usFeR3FD3UzU+0uazLmzGG9YAAbMmCQEAUDOL7tlO8rMe0gQxx0JkPE52erfcFALm/rXr6fYsqQynk3ytIL8xc6Np8+S2Vlc07pueuO0DKYqZ6g7zWauyuPMRJjUarPfD607apc3RGVrnFtNo0AzHOQB4DIPUpE5pNuuDXjhJpRvZ/4em0walbntHMLjl7zc5c2dCYBk7hc/xy6L6zz3oLnFofJIaSYGuwAhdguLcFY/jDB2mi54HebrPhOqTHqHKVSRon0ijG4s55GqfkncEy2HO4NRwzxw+hDaxLmbB27mjx6haDEeJLh4JoFmU/LUBn6dVzMr14diLqJlp05t5HzCzz6dN6kbcPVuPtnuvydIwNlV5D69ao+ORdDZ6Bo0R5laeeiyGC8UUaje8ezf8AhJ0P+Uq++4ypMBbT7740DdvVywSxzcqo6Xcx1qT2G414h7KmWNPfdoPAcyucNRWtbVK9Qufq4/yPJE7Dg01NyfRbsejFGmczKp5pWkZgqErf/wDxu0j+8cPQFVn4XnlV92f7q3qcfyL9Lk+DDlJbY/DB/wD5h/oP7p0fUY/knpcvwaG4+HTaji6oO8dy0wPZUO+FtLq8eq6WaabsglamvJZ1J20c9teAuzqNeatR+UzkqOLmHQgAg8kPx3i0UHNAy1XQcwa1wAAc4Etcfm+U6gR4lbni69+zWVaoNw2G+biGj81y3i1rW06eZ47QHK8BoaXOygVCHAfK0ENAKbjbfIqdeD1VePRWPcpMpO1AGkOnYE6QZ/ND28Rms/LVAAptJZHPQdeohAaVmXNkbwDqY3kd0/8AqjtHBgRSJnO4hxzsymAQHNDg8gtBkfKE6VJWxcIym6itz34fxWGU5dBJGUhwlo11AG2pAQi8xwvGQQ0aCAIOrsxOkQdY9ES4p4ZfbtDqTIZOV2bfOZIyjaIH0Wdr0wyoxghxBBcRO55HxU2A7CNe4dlfTkw2J8x3t5nqPUrQYBc56YoNcGtcCSXGOmk7yOUdVl8VpDKalM94R2safOfrB0n9lfw/bGpTrZqbnQz+m45msbVIIaTyJ5jyVZzSi2hsMUnNRrn8npxTi9zm1LehpTqd17oGZ7doH4G8o8fREuFOKzRptpNyvZLiRGV2p3DtiTHM9NliA3IHdR3dPr9PzCM8OWZe/JpuDDoiIka+eX0KOiLVMoskou0dIq42wiQ4aiVnuIcYDqL2gEyCBAJWj4WtW1aLhlgsqOby5gP0PMd4olXwcR8oXPePRKvg6ve1w+6OFGi78LvYqBpO/CfYrtZwNv4R7KLuH2/hHstPefwYeyvk4oaTvwn2S7J3Q+y7O7hth+79FU7hZn4VO/8AsTsfuccDXA7H2R3he0D6hLt+i6A7hJn4U9DhRgO0HqEJ5dSpF8WLTJNs8tlgLZlaiytGMboAhZwJ4+SoR5iVS+ld0zoGPHq0rE4tnRUo+DRZAkICBMxd7f7xjm+kj3C9VPE2v+VwSmhiQQc4JLwdumQLUbAqKmQoFbzhmT+Jbv8AsfDtqE+WfVc54qc5mZpDdatWZHeGoAjpz9l1jiyxFe0qMInZ0DfumTHjErjXFWKfaa2bfKA3MB8xA1cR1JkrRiexSaJ2mJBtuWENgsEktkgl+Yx7DXoSEQwBuStRdUl9M0czASRo5zjBjxJ91mrOg+q5tNmpcQAP5sNytwcBdTHdczQATGpjnqh1DuOn5G9I9GRTa4NH8Q3Cphxc2M1N1CpHWJa4ezyfRYPh/DGXlzcVGMH9MdpTpF+RhJdrnfqQNzpHoiWepMVXdo3o7UeyHWWIuw2u6pR0ZUbElufJqdIkA78+vgjGdsrONL+QpxNwuG0nGi3MXCk5uVz3Oex8F2ZpGUQS2IA8ecbG3p1X2bKQILW29E02vpucQWdx4dA7xywABrPoVh7njO5uHMZTzPpiM2SmJ5aNjUbcyj+EXl8DnqGGRDKAI7o6ufEk89/2VpOKW4Iqbap8HOMbtRTrVmMBDKdR7RO4AcYn0j2TYXchjjuNvcTv7lFuIeHq1S4fUZTcQ92YiZgnfUnUSrMD4Jr1HgPaabZ7xdB9hPmrqSe4pxadHRPhtmNq9zvvVTl8mtaNPUn2WqeyV4cIsmW9FlKmIa0epJ1Lj4k6r3ArNKm7HrZUV9gExt1cnJgSeSrsWtgbF8SZbgA6vOzfDqfBZ2rxI4nf2gD914b28NV76jvvEx4DkPaEOLljlNs9b0v/AJ+OEfcrZprHiTWH6jxgrT27WvALdlzm2bLgFrMHv+zc1p2kD3MJmN7bmbr+ihV41TNB9mT/AGUL1FiULRpPN9xnifh4PJeG44cpv3aJ67H3COZU+VB4y6zNGWPC/Rz/AHSWpyJKvaQz1Ei4sUXU1fCWVPoxJniq24KyWMfDe2uHl5ztcdSWuiT1IW2c1VuYq1XBa75MRh/w9p0D3HHXQzqfdemrwhPNazs1LIo9wp1wYl3BAPNVngFh31W7NNRFNRE1WZSx4RbS+XQdEXbhQARXsk5pq3IFKgMMLAV9OzAXuNNLIgSyltJSFNWZUlW0HciKaT6EtI6gj3EKUpw9DYKTTtHJLlhaS06EEgjxBhedbLjHAC5xrUhM/wB40bz+IDn4rGSsLVOj3nS545sakv5PTQfBlFMKLqtem0c3D6GUHp6rfcIcPml/VqiHEQ1vMA7k+KME26EddmhhxuT58GkLE2RWymXRPDleVOAppwjQCEJKyElKBbLISU4TQrFStzVAhXEKJCrRayqE4CshJCg2QLUg1ShOAjQLI5UoU8qWVGgWVliWRThKEKDZWaaj2auKSGkOooNNVuoyvXCWVDQWU2gNc4WH8z7oHc8DMeZlwJ6FbIsTdmlvEma8fWZMf0sy+HcJtomWnXqdT7o9SpEc16uzUmtUjjSK5eqnl3kykNKfKr8qUJtGRyKAFIBWQnhGgWVwkrMqSILL0oTwkrUUKnKKm8KCqWQkk4CeESCAShPCSJBoTpJKEGKZOUyBBJJJKEEkkkoQRCaE6UIFhk4CSSJGPCZKUlCooTwmTgqEFCSdJEhamKSSLKlblFOkqhEE6SSgSQSKSSsAZJJJRhGSKSSqQUJoSSUIKEySShBJJ0lCDJJJKEGKSdJAiGThOkoFiSSSRA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Calibri" charset="0"/>
            </a:endParaRPr>
          </a:p>
        </p:txBody>
      </p:sp>
      <p:pic>
        <p:nvPicPr>
          <p:cNvPr id="12" name="Picture 2" descr="http://python-3.ru/uploads/vypolnenie-program-na-python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304" y="4914881"/>
            <a:ext cx="1835696" cy="1406921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1844825"/>
            <a:ext cx="6062790" cy="4456733"/>
          </a:xfrm>
          <a:prstGeom prst="rect">
            <a:avLst/>
          </a:prstGeom>
        </p:spPr>
      </p:pic>
      <p:grpSp>
        <p:nvGrpSpPr>
          <p:cNvPr id="7" name="Группа 3"/>
          <p:cNvGrpSpPr>
            <a:grpSpLocks/>
          </p:cNvGrpSpPr>
          <p:nvPr/>
        </p:nvGrpSpPr>
        <p:grpSpPr bwMode="auto">
          <a:xfrm>
            <a:off x="3647728" y="1251449"/>
            <a:ext cx="3254478" cy="3032335"/>
            <a:chOff x="1785918" y="2928934"/>
            <a:chExt cx="3790959" cy="3735614"/>
          </a:xfrm>
        </p:grpSpPr>
        <p:pic>
          <p:nvPicPr>
            <p:cNvPr id="8" name="Picture 2" descr="Scratch Log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918" y="2928934"/>
              <a:ext cx="3166843" cy="2928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918" y="3897004"/>
              <a:ext cx="3790959" cy="2767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221" y="2288676"/>
            <a:ext cx="21526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http://blogs.msdn.com/blogfiles/sos/WindowsLiveWriter/MicrosoftKoduGameLabPC_11272/image_2.png"/>
          <p:cNvPicPr>
            <a:picLocks noChangeAspect="1" noChangeArrowheads="1"/>
          </p:cNvPicPr>
          <p:nvPr/>
        </p:nvPicPr>
        <p:blipFill>
          <a:blip r:embed="rId7"/>
          <a:srcRect l="8317" r="30060"/>
          <a:stretch>
            <a:fillRect/>
          </a:stretch>
        </p:blipFill>
        <p:spPr bwMode="auto">
          <a:xfrm>
            <a:off x="8832304" y="1285861"/>
            <a:ext cx="1835696" cy="21371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490319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SCRATCH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125" indent="-365125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</a:rPr>
              <a:t>Программная среда для создания цифровых </a:t>
            </a:r>
            <a:r>
              <a:rPr lang="ru-RU" sz="2800" dirty="0" smtClean="0">
                <a:solidFill>
                  <a:schemeClr val="tx1"/>
                </a:solidFill>
              </a:rPr>
              <a:t>объектов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365125" indent="-365125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«Низкий» порог и большие возможности</a:t>
            </a:r>
            <a:endParaRPr lang="ru-RU" sz="2800" dirty="0">
              <a:solidFill>
                <a:schemeClr val="tx1"/>
              </a:solidFill>
            </a:endParaRPr>
          </a:p>
          <a:p>
            <a:pPr marL="365125" indent="-365125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</a:rPr>
              <a:t>Дети создают свои собственные объекты и обмениваются ими</a:t>
            </a:r>
          </a:p>
          <a:p>
            <a:pPr marL="365125" indent="-365125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</a:rPr>
              <a:t>Сообщества, в которых участники обмениваются и обсуждают результаты своей деятельности - конкретные объекты, программы, рисунки и т.п. </a:t>
            </a:r>
          </a:p>
          <a:p>
            <a:pPr marL="365125" indent="-365125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</a:rPr>
              <a:t>Возможность обсуждения и критики как основа обучения</a:t>
            </a:r>
          </a:p>
          <a:p>
            <a:endParaRPr lang="ru-RU" sz="4800" b="1" spc="-5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7390586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169" y="856224"/>
            <a:ext cx="3000375" cy="4667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272" y="927718"/>
            <a:ext cx="2990997" cy="459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6400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составляющие алгоритмического мышления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74" y="1799271"/>
            <a:ext cx="4997436" cy="42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79112" y="638132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http://www.bbc.co.uk/education/guides/zp92mp3/revision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57127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Алгоритмическое мышление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6603" y="1845734"/>
            <a:ext cx="10199077" cy="4273712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Сущность алгоритмического </a:t>
            </a:r>
            <a:r>
              <a:rPr lang="ru-RU" sz="2800" dirty="0">
                <a:solidFill>
                  <a:schemeClr val="tx1"/>
                </a:solidFill>
              </a:rPr>
              <a:t>(</a:t>
            </a:r>
            <a:r>
              <a:rPr lang="ru-RU" sz="2800" dirty="0" smtClean="0">
                <a:solidFill>
                  <a:schemeClr val="tx1"/>
                </a:solidFill>
              </a:rPr>
              <a:t>вычислительного, компьютерного) мышления:</a:t>
            </a:r>
          </a:p>
          <a:p>
            <a:pPr marL="534988" indent="-169863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разбивать </a:t>
            </a:r>
            <a:r>
              <a:rPr lang="ru-RU" sz="2800" dirty="0">
                <a:solidFill>
                  <a:schemeClr val="tx1"/>
                </a:solidFill>
              </a:rPr>
              <a:t>сложные задачи на мелкие подзадачи (декомпозиция);</a:t>
            </a:r>
          </a:p>
          <a:p>
            <a:pPr marL="534988" indent="-169863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</a:rPr>
              <a:t>сравнивать с задачами, решёнными ранее (распознавание паттернов);</a:t>
            </a:r>
          </a:p>
          <a:p>
            <a:pPr marL="534988" indent="-169863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</a:rPr>
              <a:t>отбрасывать несущественные детали (абстрагирование);</a:t>
            </a:r>
          </a:p>
          <a:p>
            <a:pPr marL="534988" indent="-169863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</a:rPr>
              <a:t>определять и прорабатывать шаги для достижения результата (алгоритмизация);</a:t>
            </a:r>
          </a:p>
          <a:p>
            <a:pPr marL="534988" indent="-169863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совершенствовать вышеперечисленные </a:t>
            </a:r>
            <a:r>
              <a:rPr lang="ru-RU" sz="2800" dirty="0">
                <a:solidFill>
                  <a:schemeClr val="tx1"/>
                </a:solidFill>
              </a:rPr>
              <a:t>этапы (отладка).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7094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098" y="183520"/>
            <a:ext cx="666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http://www.bbc.co.uk/education/levels/z4kw2hv</a:t>
            </a:r>
            <a:endParaRPr lang="ru-RU" b="1" dirty="0"/>
          </a:p>
        </p:txBody>
      </p:sp>
      <p:pic>
        <p:nvPicPr>
          <p:cNvPr id="13317" name="Picture 5" descr="A simple flowchart can continue until a condition is met. When asking ‘which is the best subject?’, if the answer is not computer science the process will continue until this is the answer given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53"/>
          <a:stretch/>
        </p:blipFill>
        <p:spPr bwMode="auto">
          <a:xfrm>
            <a:off x="7351284" y="689421"/>
            <a:ext cx="3824282" cy="332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Блок-схема, прося возраста собаки сначала попросить вашего возраста собак, а затем на основе расчета, что один человек год 7 собак лет, работать, сколько лет ваша собака находится в собачьих лет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12"/>
          <a:stretch/>
        </p:blipFill>
        <p:spPr bwMode="auto">
          <a:xfrm>
            <a:off x="3919559" y="682308"/>
            <a:ext cx="2984289" cy="337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Entering a command in a human language will cause a program error and the same command needs to be entered in a programming language for the computer to output the desired command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848" y="4460408"/>
            <a:ext cx="3803595" cy="229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 descr="Программирование осуществляется на компьютере, и, как правило, перевод алгоритма на язык компьютера может понять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447" y="4353332"/>
            <a:ext cx="3371547" cy="239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172362"/>
            <a:ext cx="2151874" cy="296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683839"/>
      </p:ext>
    </p:extLst>
  </p:cSld>
  <p:clrMapOvr>
    <a:masterClrMapping/>
  </p:clrMapOvr>
  <p:transition spd="slow"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самых маленьких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/>
              <a:t>Вы используете код, чтобы сказать компьютеру, что делать. Прежде чем писать код, вам нужен алгоритм.</a:t>
            </a:r>
          </a:p>
          <a:p>
            <a:r>
              <a:rPr lang="ru-RU" sz="2400" dirty="0" smtClean="0"/>
              <a:t>Алгоритм - это </a:t>
            </a:r>
            <a:r>
              <a:rPr lang="ru-RU" sz="2400" dirty="0"/>
              <a:t>список </a:t>
            </a:r>
            <a:r>
              <a:rPr lang="ru-RU" sz="2400" dirty="0" smtClean="0"/>
              <a:t>инструкций, </a:t>
            </a:r>
            <a:r>
              <a:rPr lang="ru-RU" sz="2400" dirty="0"/>
              <a:t>которым нужно следовать для того, чтобы решить проблему.</a:t>
            </a:r>
          </a:p>
          <a:p>
            <a:r>
              <a:rPr lang="ru-RU" sz="2400" dirty="0" smtClean="0"/>
              <a:t>В алгоритме очень важен порядок шагов.</a:t>
            </a:r>
          </a:p>
          <a:p>
            <a:r>
              <a:rPr lang="ru-RU" sz="2400" dirty="0" smtClean="0"/>
              <a:t>Представим, как вы одеваетесь по утрам.</a:t>
            </a:r>
          </a:p>
          <a:p>
            <a:r>
              <a:rPr lang="ru-RU" sz="2400" dirty="0" smtClean="0"/>
              <a:t>Что </a:t>
            </a:r>
            <a:r>
              <a:rPr lang="ru-RU" sz="2400" dirty="0"/>
              <a:t>если вы </a:t>
            </a:r>
            <a:r>
              <a:rPr lang="ru-RU" sz="2400" dirty="0" smtClean="0"/>
              <a:t>наденете </a:t>
            </a:r>
            <a:r>
              <a:rPr lang="ru-RU" sz="2400" dirty="0"/>
              <a:t>пальто, прежде чем </a:t>
            </a:r>
            <a:r>
              <a:rPr lang="ru-RU" sz="2400" dirty="0" smtClean="0"/>
              <a:t>джемпер</a:t>
            </a:r>
            <a:r>
              <a:rPr lang="ru-RU" sz="2400" dirty="0"/>
              <a:t>? </a:t>
            </a:r>
            <a:r>
              <a:rPr lang="ru-RU" sz="2400" dirty="0" smtClean="0"/>
              <a:t>Джемпер </a:t>
            </a:r>
            <a:r>
              <a:rPr lang="ru-RU" sz="2400" dirty="0"/>
              <a:t>будет поверх пальто, и это </a:t>
            </a:r>
            <a:r>
              <a:rPr lang="ru-RU" sz="2400" dirty="0" smtClean="0"/>
              <a:t>очень! 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138214"/>
      </p:ext>
    </p:extLst>
  </p:cSld>
  <p:clrMapOvr>
    <a:masterClrMapping/>
  </p:clrMapOvr>
  <p:transition spd="slow"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03" y="1659989"/>
            <a:ext cx="10044332" cy="2433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0566113"/>
      </p:ext>
    </p:extLst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 descr="13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9165" y="1890150"/>
            <a:ext cx="5934270" cy="4273421"/>
          </a:xfrm>
        </p:spPr>
      </p:pic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1919289" y="404813"/>
            <a:ext cx="849788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6238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4800" b="1" spc="-5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Программирование – вторая грамотность!</a:t>
            </a:r>
          </a:p>
        </p:txBody>
      </p:sp>
    </p:spTree>
    <p:extLst>
      <p:ext uri="{BB962C8B-B14F-4D97-AF65-F5344CB8AC3E}">
        <p14:creationId xmlns:p14="http://schemas.microsoft.com/office/powerpoint/2010/main" val="326461179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065" y="-29529"/>
            <a:ext cx="8190350" cy="6887529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6119446" y="4642338"/>
            <a:ext cx="5036234" cy="16599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Некая последовательность инструкций представлена на диаграмме. Надо выяснить, что это за алгоритм и как он работает.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32525470"/>
      </p:ext>
    </p:extLst>
  </p:cSld>
  <p:clrMapOvr>
    <a:masterClrMapping/>
  </p:clrMapOvr>
  <p:transition spd="slow">
    <p:wedg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01" y="664590"/>
            <a:ext cx="8260641" cy="510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97539"/>
      </p:ext>
    </p:extLst>
  </p:cSld>
  <p:clrMapOvr>
    <a:masterClrMapping/>
  </p:clrMapOvr>
  <p:transition spd="slow"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80" y="618582"/>
            <a:ext cx="3847880" cy="42549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260" y="1374751"/>
            <a:ext cx="3773147" cy="412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6930"/>
      </p:ext>
    </p:extLst>
  </p:cSld>
  <p:clrMapOvr>
    <a:masterClrMapping/>
  </p:clrMapOvr>
  <p:transition spd="slow">
    <p:wedg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042" y="450616"/>
            <a:ext cx="4918437" cy="54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9277"/>
      </p:ext>
    </p:extLst>
  </p:cSld>
  <p:clrMapOvr>
    <a:masterClrMapping/>
  </p:clrMapOvr>
  <p:transition spd="slow">
    <p:wedg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94" y="4376518"/>
            <a:ext cx="4324350" cy="17907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232" y="2421988"/>
            <a:ext cx="4324350" cy="177165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5920" y="457933"/>
            <a:ext cx="4276725" cy="178117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964702" y="4642338"/>
            <a:ext cx="5669280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Продолжительность школьного обучения в Китае составляет 12 лет: 6 лет в начальной школе, 3 года в средней и 3 года в старшей. Предмет, по содержанию близкий к нашей школьной информатике, называется в Китае информационными технологиями (ИТ).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Китай</a:t>
            </a:r>
          </a:p>
        </p:txBody>
      </p:sp>
      <p:pic>
        <p:nvPicPr>
          <p:cNvPr id="1026" name="Picture 2" descr="https://preachrr.files.wordpress.com/2010/09/red_drag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4" y="2052281"/>
            <a:ext cx="2283313" cy="200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90095" y="6495068"/>
            <a:ext cx="585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http://elibrary.ru/item.asp?id=25738434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865589"/>
      </p:ext>
    </p:extLst>
  </p:cSld>
  <p:clrMapOvr>
    <a:masterClrMapping/>
  </p:clrMapOvr>
  <p:transition spd="slow">
    <p:wedg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Знакомство с разработкой алгоритмов</a:t>
            </a:r>
            <a:b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программированием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Основная идея этого модуля состоит в признании приоритетности развития алгоритмического мышления школьников; программирование не сводится к тренировке в написании кода – гораздо важнее понимание его сущности как особого метода обработки информации.</a:t>
            </a:r>
          </a:p>
          <a:p>
            <a:r>
              <a:rPr lang="ru-RU" sz="2400" dirty="0" smtClean="0"/>
              <a:t>Школьники </a:t>
            </a:r>
            <a:r>
              <a:rPr lang="ru-RU" sz="2400" dirty="0"/>
              <a:t>учатся переходить от описания жизненных ситуаций на естественном языке к их представлению с помощью блок-схем; рассматривают линейные, разветвляющиеся и циклические алгоритмы из повседневной жизни; знакомятся со средой визуального программирования; разрабатывают простые алгоритмы, содержащие базовые алгоритмические конструкции, пишут соответствующие им программы в среде визуального программирования.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329580"/>
      </p:ext>
    </p:extLst>
  </p:cSld>
  <p:clrMapOvr>
    <a:masterClrMapping/>
  </p:clrMapOvr>
  <p:transition spd="slow">
    <p:wedg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алгоритмов и программирование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Среди требований к результатам – представления об истории возникновения, классификации и тенденциях развития  языков программирования; понимание значения  языков программирования высокого уровня; достаточно полное знакомство с объектно-ориентированным языком программирования.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36279570"/>
      </p:ext>
    </p:extLst>
  </p:cSld>
  <p:clrMapOvr>
    <a:masterClrMapping/>
  </p:clrMapOvr>
  <p:transition spd="slow">
    <p:wedg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Типовые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i="1" dirty="0"/>
              <a:t>1. Скорость поезда в некий момент времени равна 40 км/ч. Ускорение поезда составляет 0,15м/с</a:t>
            </a:r>
            <a:r>
              <a:rPr lang="ru-RU" sz="2400" i="1" baseline="30000" dirty="0"/>
              <a:t>2</a:t>
            </a:r>
            <a:r>
              <a:rPr lang="ru-RU" sz="2400" i="1" dirty="0"/>
              <a:t>. Чему будет равна скорость поезда через 2 минуты и какое расстояние он преодолеет за это время?</a:t>
            </a:r>
            <a:endParaRPr lang="ru-RU" sz="2400" dirty="0"/>
          </a:p>
          <a:p>
            <a:r>
              <a:rPr lang="ru-RU" sz="2400" i="1" dirty="0"/>
              <a:t>2. В торговом центре продаются яблоки. Известно, что при покупке свыше 2 килограммов покупатель получает скидку в 20% на все остальные покупаемые им яблоки. Разработайте программу, которая вычисляет итоговую стоимость Х кг яблок с учетом скидки.</a:t>
            </a:r>
            <a:endParaRPr lang="ru-RU" sz="2400" dirty="0"/>
          </a:p>
          <a:p>
            <a:r>
              <a:rPr lang="ru-RU" sz="2400" i="1" dirty="0"/>
              <a:t>3. Разработайте программу по подсчету очков для конкурса пения в школе, если всего в оценке конкурсантов участвуют 10 судей. Программа должна автоматически выставлять оценку – среднее арифметическое самого высокого и самого низкого баллов, из выставленных судьями.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100953"/>
      </p:ext>
    </p:extLst>
  </p:cSld>
  <p:clrMapOvr>
    <a:masterClrMapping/>
  </p:clrMapOvr>
  <p:transition spd="slow">
    <p:wedg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алгоритмов и программирование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старшей школе </a:t>
            </a:r>
            <a:r>
              <a:rPr lang="ru-RU" sz="2400" dirty="0"/>
              <a:t>продолжается реализация курса на решение практических задач, содержание которых связано так или иначе с реальной жизнью. </a:t>
            </a:r>
            <a:r>
              <a:rPr lang="ru-RU" sz="2400" dirty="0" smtClean="0"/>
              <a:t>Выбор </a:t>
            </a:r>
            <a:r>
              <a:rPr lang="ru-RU" sz="2400" dirty="0"/>
              <a:t>языка программирования</a:t>
            </a:r>
            <a:r>
              <a:rPr lang="ru-RU" sz="2400" dirty="0" smtClean="0"/>
              <a:t>, не имеет принципиального значения. </a:t>
            </a:r>
            <a:r>
              <a:rPr lang="ru-RU" sz="2400" dirty="0"/>
              <a:t>Желательно, чтобы он удовлетворял таким требованиям как визуальность и объектно-ориентированность и легко осваивался учащимися.</a:t>
            </a:r>
          </a:p>
          <a:p>
            <a:r>
              <a:rPr lang="ru-RU" sz="2400" dirty="0"/>
              <a:t>Сами задачи имеют умеренный уровень сложности, хотя  их решение предполагает знание и использование некоторых методов и алгоритмов </a:t>
            </a:r>
            <a:r>
              <a:rPr lang="ru-RU" sz="2400" dirty="0" smtClean="0"/>
              <a:t>(метод </a:t>
            </a:r>
            <a:r>
              <a:rPr lang="ru-RU" sz="2400" dirty="0"/>
              <a:t>полного перебора, рекурсивный метод,  алгоритмы последовательного и бинарного поиска, алгоритмы сортировки и т.д.).</a:t>
            </a:r>
          </a:p>
        </p:txBody>
      </p:sp>
    </p:spTree>
    <p:extLst>
      <p:ext uri="{BB962C8B-B14F-4D97-AF65-F5344CB8AC3E}">
        <p14:creationId xmlns:p14="http://schemas.microsoft.com/office/powerpoint/2010/main" val="4137359796"/>
      </p:ext>
    </p:extLst>
  </p:cSld>
  <p:clrMapOvr>
    <a:masterClrMapping/>
  </p:clrMapOvr>
  <p:transition spd="slow">
    <p:wedg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Типовые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sz="2400" i="1" dirty="0"/>
              <a:t>Имеется металлическая проволока длиной L. Можно ли из нее сделать прямоугольник площадью S.  Попробуйте рассчитать длину а и ширину b этого прямоугольника. (Подсказка: используйте квадратное уравнение.)</a:t>
            </a:r>
            <a:endParaRPr lang="ru-RU" sz="2400" dirty="0"/>
          </a:p>
          <a:p>
            <a:pPr marL="457200" lvl="0" indent="-457200">
              <a:buFont typeface="+mj-lt"/>
              <a:buAutoNum type="arabicPeriod"/>
            </a:pPr>
            <a:r>
              <a:rPr lang="ru-RU" sz="2400" i="1" dirty="0"/>
              <a:t>В квитанции есть пятизначное число. Однако некоторые цифры там стерты. Разработайте программу, которая найдет это число, если известно, что оно кратно 57 и 67. (Подсказка: воспользуйтесь методом полного перебора.) </a:t>
            </a:r>
            <a:endParaRPr lang="ru-RU" sz="2400" dirty="0"/>
          </a:p>
          <a:p>
            <a:pPr marL="457200" lvl="0" indent="-457200">
              <a:buFont typeface="+mj-lt"/>
              <a:buAutoNum type="arabicPeriod"/>
            </a:pPr>
            <a:r>
              <a:rPr lang="ru-RU" sz="2400" i="1" dirty="0"/>
              <a:t>Напишите программу, которая отсортирует спортивные достижения учеников класса в порядке убывания.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858750"/>
      </p:ext>
    </p:extLst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Компоненты алгоритмической культуры 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2799470" y="1845734"/>
            <a:ext cx="8356209" cy="4023360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Понятие алгоритма и его свойств</a:t>
            </a:r>
          </a:p>
          <a:p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Понятие языка описания алгоритмов</a:t>
            </a:r>
          </a:p>
          <a:p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Уровень формализации описания</a:t>
            </a:r>
          </a:p>
          <a:p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Принцип дискретности (</a:t>
            </a:r>
            <a:r>
              <a:rPr lang="ru-RU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пошаговости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описания</a:t>
            </a:r>
          </a:p>
          <a:p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Принцип </a:t>
            </a:r>
            <a:r>
              <a:rPr lang="ru-RU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блочности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Принцип ветвления</a:t>
            </a:r>
          </a:p>
          <a:p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Принцип цикличности</a:t>
            </a:r>
          </a:p>
          <a:p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алгоритма</a:t>
            </a:r>
          </a:p>
          <a:p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данных</a:t>
            </a:r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72236252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У</a:t>
            </a:r>
            <a:r>
              <a:rPr lang="ru-RU" sz="3200" dirty="0" smtClean="0"/>
              <a:t>ченики </a:t>
            </a:r>
            <a:r>
              <a:rPr lang="ru-RU" sz="3200" dirty="0"/>
              <a:t>рассматривают математические модели, решают несложные задачи с математическим и физическим содержанием. </a:t>
            </a:r>
            <a:endParaRPr lang="ru-RU" sz="3200" dirty="0" smtClean="0"/>
          </a:p>
          <a:p>
            <a:r>
              <a:rPr lang="ru-RU" sz="3200" dirty="0" smtClean="0"/>
              <a:t>Завершается </a:t>
            </a:r>
            <a:r>
              <a:rPr lang="ru-RU" sz="3200" dirty="0"/>
              <a:t>модуль разработкой несложных приложений для мобильных устройств.</a:t>
            </a:r>
          </a:p>
        </p:txBody>
      </p:sp>
    </p:spTree>
    <p:extLst>
      <p:ext uri="{BB962C8B-B14F-4D97-AF65-F5344CB8AC3E}">
        <p14:creationId xmlns:p14="http://schemas.microsoft.com/office/powerpoint/2010/main" val="3753292997"/>
      </p:ext>
    </p:extLst>
  </p:cSld>
  <p:clrMapOvr>
    <a:masterClrMapping/>
  </p:clrMapOvr>
  <p:transition spd="slow">
    <p:wedg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Мировые тенденции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54013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Курс информатики в российской (советской) школе исходно был  построен на математическом содержании и визуализации алгоритмических процессов.</a:t>
            </a:r>
          </a:p>
          <a:p>
            <a:pPr marL="0" indent="354013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Сегодня такой подход признан в ряде зарубежных стран (Великобритания, Южная Корея, Сингапур, Китай, США и др.), где изучение информатики предполагает расширение основного ядра –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алгоритмики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за счет элементов современных языков программирования, а также математической логики, теории множеств, комбинаторики и математической статистики. </a:t>
            </a:r>
          </a:p>
        </p:txBody>
      </p:sp>
    </p:spTree>
    <p:extLst>
      <p:ext uri="{BB962C8B-B14F-4D97-AF65-F5344CB8AC3E}">
        <p14:creationId xmlns:p14="http://schemas.microsoft.com/office/powerpoint/2010/main" val="128664875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НОО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1348" y="1916072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11. </a:t>
            </a:r>
            <a:r>
              <a:rPr lang="ru-RU" sz="2800" dirty="0" err="1">
                <a:solidFill>
                  <a:schemeClr val="tx1"/>
                </a:solidFill>
              </a:rPr>
              <a:t>Метапредметные</a:t>
            </a:r>
            <a:r>
              <a:rPr lang="ru-RU" sz="2800" dirty="0">
                <a:solidFill>
                  <a:schemeClr val="tx1"/>
                </a:solidFill>
              </a:rPr>
              <a:t> результаты освоения основной образовательной программы начального общего образования </a:t>
            </a:r>
            <a:r>
              <a:rPr lang="ru-RU" sz="2800" dirty="0" smtClean="0">
                <a:solidFill>
                  <a:schemeClr val="tx1"/>
                </a:solidFill>
              </a:rPr>
              <a:t>должны </a:t>
            </a:r>
            <a:r>
              <a:rPr lang="ru-RU" sz="2800" dirty="0">
                <a:solidFill>
                  <a:schemeClr val="tx1"/>
                </a:solidFill>
              </a:rPr>
              <a:t>отражать</a:t>
            </a:r>
            <a:r>
              <a:rPr lang="ru-RU" sz="28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3) формирование умения планировать, контролировать и оценивать учебные действия в соответствии с поставленной задачей и условиями ее реализации; определять наиболее эффективные способы достижения результата;</a:t>
            </a:r>
          </a:p>
        </p:txBody>
      </p:sp>
    </p:spTree>
    <p:extLst>
      <p:ext uri="{BB962C8B-B14F-4D97-AF65-F5344CB8AC3E}">
        <p14:creationId xmlns:p14="http://schemas.microsoft.com/office/powerpoint/2010/main" val="137587574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НОО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12. Предметные результаты освоения основной образовательной программы начального общего образования </a:t>
            </a:r>
            <a:r>
              <a:rPr lang="ru-RU" sz="2800" dirty="0" smtClean="0">
                <a:solidFill>
                  <a:schemeClr val="tx1"/>
                </a:solidFill>
              </a:rPr>
              <a:t>…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12.2. Математика и информатика:</a:t>
            </a:r>
            <a:endParaRPr lang="ru-RU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2</a:t>
            </a:r>
            <a:r>
              <a:rPr lang="ru-RU" sz="2800" dirty="0">
                <a:solidFill>
                  <a:schemeClr val="tx1"/>
                </a:solidFill>
              </a:rPr>
              <a:t>) овладение основами </a:t>
            </a:r>
            <a:r>
              <a:rPr lang="ru-RU" sz="2800" dirty="0" smtClean="0">
                <a:solidFill>
                  <a:schemeClr val="tx1"/>
                </a:solidFill>
              </a:rPr>
              <a:t>… алгоритмического </a:t>
            </a:r>
            <a:r>
              <a:rPr lang="ru-RU" sz="2800" dirty="0">
                <a:solidFill>
                  <a:schemeClr val="tx1"/>
                </a:solidFill>
              </a:rPr>
              <a:t>мышления, </a:t>
            </a:r>
            <a:r>
              <a:rPr lang="ru-RU" sz="2800" dirty="0" smtClean="0">
                <a:solidFill>
                  <a:schemeClr val="tx1"/>
                </a:solidFill>
              </a:rPr>
              <a:t>…., </a:t>
            </a:r>
            <a:r>
              <a:rPr lang="ru-RU" sz="2800" dirty="0">
                <a:solidFill>
                  <a:schemeClr val="tx1"/>
                </a:solidFill>
              </a:rPr>
              <a:t>записи и выполнения алгоритмов;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4</a:t>
            </a:r>
            <a:r>
              <a:rPr lang="ru-RU" sz="2800" dirty="0">
                <a:solidFill>
                  <a:schemeClr val="tx1"/>
                </a:solidFill>
              </a:rPr>
              <a:t>) </a:t>
            </a:r>
            <a:r>
              <a:rPr lang="ru-RU" sz="2800" dirty="0" smtClean="0">
                <a:solidFill>
                  <a:schemeClr val="tx1"/>
                </a:solidFill>
              </a:rPr>
              <a:t>… умение </a:t>
            </a:r>
            <a:r>
              <a:rPr lang="ru-RU" sz="2800" dirty="0">
                <a:solidFill>
                  <a:schemeClr val="tx1"/>
                </a:solidFill>
              </a:rPr>
              <a:t>действовать в соответствии с алгоритмом и строить простейшие </a:t>
            </a:r>
            <a:r>
              <a:rPr lang="ru-RU" sz="2800" dirty="0" smtClean="0">
                <a:solidFill>
                  <a:schemeClr val="tx1"/>
                </a:solidFill>
              </a:rPr>
              <a:t>алгоритмы …</a:t>
            </a:r>
            <a:endParaRPr lang="ru-RU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5) приобретение первоначальных представлений о компьютерной грамотности.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613152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ПООП НОО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914400" lvl="2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Математика и информатика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В результате изучения курса математики обучающиеся на уровне начального общего образования: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… овладеют основами логического и алгоритмического мышления…</a:t>
            </a:r>
          </a:p>
          <a:p>
            <a:pPr marL="0" indent="0">
              <a:buNone/>
            </a:pPr>
            <a:r>
              <a:rPr lang="ru-RU" sz="2800" i="1" dirty="0">
                <a:solidFill>
                  <a:schemeClr val="tx1"/>
                </a:solidFill>
              </a:rPr>
              <a:t>Выпускник получит возможность научиться:</a:t>
            </a:r>
          </a:p>
          <a:p>
            <a:pPr marL="0" lv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составлять, записывать и выполнять инструкцию (простой алгоритм), план поиска информации;</a:t>
            </a: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Составление, запись и выполнение простого алгоритма, плана поиска информации.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03357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1"/>
          <p:cNvSpPr>
            <a:spLocks noGrp="1"/>
          </p:cNvSpPr>
          <p:nvPr>
            <p:ph idx="1"/>
          </p:nvPr>
        </p:nvSpPr>
        <p:spPr>
          <a:xfrm>
            <a:off x="1575582" y="1773238"/>
            <a:ext cx="9092418" cy="4679950"/>
          </a:xfrm>
        </p:spPr>
        <p:txBody>
          <a:bodyPr/>
          <a:lstStyle/>
          <a:p>
            <a:pPr marL="0" indent="0">
              <a:buNone/>
            </a:pPr>
            <a:r>
              <a:rPr lang="ru-RU" altLang="ru-RU" dirty="0">
                <a:latin typeface="Arial" panose="020B0604020202020204" pitchFamily="34" charset="0"/>
              </a:rPr>
              <a:t>10) формирование информационной и алгоритмической культуры; формирование представления о компьютере как универсальном устройстве обработки информации; развитие основных навыков и умений использования компьютерных устройств; </a:t>
            </a:r>
          </a:p>
          <a:p>
            <a:pPr marL="0" indent="0">
              <a:buNone/>
            </a:pPr>
            <a:r>
              <a:rPr lang="ru-RU" altLang="ru-RU" dirty="0">
                <a:latin typeface="Arial" panose="020B0604020202020204" pitchFamily="34" charset="0"/>
              </a:rPr>
              <a:t>11) формирование представления об основных изучаемых понятиях: информация, алгоритм, модель – и их свойствах; </a:t>
            </a:r>
          </a:p>
          <a:p>
            <a:pPr marL="0" indent="0">
              <a:buNone/>
            </a:pPr>
            <a:r>
              <a:rPr lang="ru-RU" altLang="ru-RU" dirty="0">
                <a:latin typeface="Arial" panose="020B0604020202020204" pitchFamily="34" charset="0"/>
              </a:rPr>
              <a:t>12) развитие алгоритмического мышления, необходимого для профессиональной деятельности в современном обществе; развитие умений составить и записать алгоритм для конкретного исполнителя; формирование знаний об алгоритмических конструкциях, логических значениях и операциях; знакомство с одним из языков программирования и основными алгоритмическими структурами — линейной, условной и циклической;</a:t>
            </a:r>
          </a:p>
          <a:p>
            <a:pPr marL="0" indent="0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ООО. Математика и информатика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78149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22204"/>
            <a:ext cx="10058400" cy="1450757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ООО. </a:t>
            </a:r>
            <a:r>
              <a:rPr lang="ru-RU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Метапредметные</a:t>
            </a: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</a:t>
            </a:r>
            <a:endParaRPr lang="ru-RU" sz="40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dirty="0" smtClean="0"/>
              <a:t> умение </a:t>
            </a:r>
            <a:r>
              <a:rPr lang="ru-RU" sz="2800" dirty="0"/>
              <a:t>самостоятельно планировать пути достижения целей;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dirty="0" smtClean="0"/>
              <a:t> умение </a:t>
            </a:r>
            <a:r>
              <a:rPr lang="ru-RU" sz="2800" dirty="0"/>
              <a:t>соотносить свои действия с планируемыми результатами, осуществлять контроль своей деятельности, определять способы действий в рамках предложенных условий , корректировать свои действия в соответствии с изменяющейся ситуацией;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dirty="0" smtClean="0"/>
              <a:t> умение </a:t>
            </a:r>
            <a:r>
              <a:rPr lang="ru-RU" sz="2800" dirty="0"/>
              <a:t>оценивать правильность выполнения учебной задачи; 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dirty="0" smtClean="0"/>
              <a:t> владение </a:t>
            </a:r>
            <a:r>
              <a:rPr lang="ru-RU" sz="2800" dirty="0"/>
              <a:t>основами самоконтроля, самооценки, принятия решений и осуществления осознанного выбора в учебной и познавательной деятельности</a:t>
            </a:r>
            <a:endParaRPr lang="ru-RU" sz="3200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87905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ПООП ООО. Алгоритмы </a:t>
            </a:r>
            <a:r>
              <a:rPr lang="ru-RU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элементы программирования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0238" lvl="1" indent="-338138">
              <a:spcBef>
                <a:spcPts val="600"/>
              </a:spcBef>
              <a:buNone/>
            </a:pPr>
            <a:r>
              <a:rPr lang="ru-RU" sz="2800" dirty="0"/>
              <a:t>1. Исполнители и алгоритмы. Управление исполнителями </a:t>
            </a:r>
          </a:p>
          <a:p>
            <a:pPr marL="292100" lvl="1" indent="0">
              <a:spcBef>
                <a:spcPts val="600"/>
              </a:spcBef>
              <a:buNone/>
            </a:pPr>
            <a:r>
              <a:rPr lang="ru-RU" sz="2800" dirty="0"/>
              <a:t>2. Алгоритмические конструкции </a:t>
            </a:r>
          </a:p>
          <a:p>
            <a:pPr marL="292100" lvl="1" indent="0">
              <a:spcBef>
                <a:spcPts val="600"/>
              </a:spcBef>
              <a:buNone/>
            </a:pPr>
            <a:r>
              <a:rPr lang="ru-RU" sz="2800" dirty="0"/>
              <a:t>3. Построение алгоритмов и программ </a:t>
            </a:r>
            <a:endParaRPr lang="en-US" sz="2800" dirty="0"/>
          </a:p>
          <a:p>
            <a:pPr marL="292100" lvl="1" indent="0">
              <a:spcBef>
                <a:spcPts val="600"/>
              </a:spcBef>
              <a:buNone/>
            </a:pPr>
            <a:r>
              <a:rPr lang="ru-RU" sz="2800" dirty="0"/>
              <a:t>4. Анализ алгоритмов</a:t>
            </a:r>
          </a:p>
          <a:p>
            <a:pPr marL="292100" lvl="1" indent="0">
              <a:spcBef>
                <a:spcPts val="600"/>
              </a:spcBef>
              <a:buNone/>
            </a:pPr>
            <a:r>
              <a:rPr lang="ru-RU" sz="2800" b="1" i="1" dirty="0"/>
              <a:t>5. Робототехника</a:t>
            </a:r>
          </a:p>
          <a:p>
            <a:pPr marL="292100" lvl="1" indent="0">
              <a:spcBef>
                <a:spcPts val="600"/>
              </a:spcBef>
              <a:buNone/>
            </a:pPr>
            <a:r>
              <a:rPr lang="ru-RU" sz="2800" dirty="0"/>
              <a:t>6. Математическое моделирование </a:t>
            </a:r>
            <a:endParaRPr lang="en-US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26790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0671" y="1842868"/>
            <a:ext cx="10494498" cy="4529797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/>
              <a:t>Исполнители. Состояния, возможные обстановки и система команд исполнителя; команды-приказы и команды-запросы; отказ исполнителя. Необходимость формального описания исполнителя. Ручное управление исполнителем.</a:t>
            </a:r>
          </a:p>
          <a:p>
            <a:r>
              <a:rPr lang="ru-RU" sz="2600" dirty="0"/>
              <a:t>Алгоритм как план управления исполнителем (исполнителями). Алгоритмический язык (язык программирования) – формальный язык для записи алгоритмов. Программа – запись алгоритма на конкретном алгоритмическом языке. Компьютер – автоматическое устройство, способное управлять по заранее составленной программе исполнителями, выполняющими команды. Программное управление исполнителем. </a:t>
            </a:r>
            <a:r>
              <a:rPr lang="ru-RU" sz="2600" i="1" dirty="0"/>
              <a:t>Программное управление самодвижущимся роботом.</a:t>
            </a:r>
            <a:endParaRPr lang="ru-RU" sz="2600" dirty="0"/>
          </a:p>
          <a:p>
            <a:r>
              <a:rPr lang="ru-RU" sz="2600" dirty="0"/>
              <a:t>Словесное описание алгоритмов. Описание алгоритма с помощью блок-схем. Отличие словесного описания алгоритма, от описания на формальном алгоритмическом языке.</a:t>
            </a:r>
          </a:p>
          <a:p>
            <a:r>
              <a:rPr lang="ru-RU" sz="2600" dirty="0"/>
              <a:t>Системы программирования. Средства создания и выполнения программ.</a:t>
            </a:r>
          </a:p>
          <a:p>
            <a:r>
              <a:rPr lang="ru-RU" sz="2600" i="1" dirty="0"/>
              <a:t>Понятие об этапах разработки программ и приемах отладки программ.</a:t>
            </a:r>
            <a:endParaRPr lang="ru-RU" sz="2600" dirty="0"/>
          </a:p>
          <a:p>
            <a:r>
              <a:rPr lang="ru-RU" sz="2600" dirty="0"/>
              <a:t>Управление. Сигнал. Обратная связь. Примеры: компьютер и управляемый им исполнитель (в том числе робот); компьютер, получающий сигналы от цифровых датчиков в ходе наблюдений и экспериментов, и управляющий реальными (в том числе движущимися) устройствами.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Исполнители и алгоритмы. Управление исполнителями</a:t>
            </a:r>
          </a:p>
        </p:txBody>
      </p:sp>
    </p:spTree>
    <p:extLst>
      <p:ext uri="{BB962C8B-B14F-4D97-AF65-F5344CB8AC3E}">
        <p14:creationId xmlns:p14="http://schemas.microsoft.com/office/powerpoint/2010/main" val="384217122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92702" y="1786597"/>
            <a:ext cx="9777046" cy="4810755"/>
          </a:xfrm>
        </p:spPr>
        <p:txBody>
          <a:bodyPr>
            <a:normAutofit/>
          </a:bodyPr>
          <a:lstStyle/>
          <a:p>
            <a:r>
              <a:rPr lang="ru-RU" dirty="0" smtClean="0"/>
              <a:t>Конструкция </a:t>
            </a:r>
            <a:r>
              <a:rPr lang="ru-RU" dirty="0"/>
              <a:t>«следование». Линейный алгоритм. Ограниченность линейных алгоритмов: невозможность предусмотреть зависимость последовательности выполняемых действий от исходных данных.</a:t>
            </a:r>
          </a:p>
          <a:p>
            <a:r>
              <a:rPr lang="ru-RU" dirty="0"/>
              <a:t>Конструкция «ветвление». Условный оператор: полная и неполная формы. </a:t>
            </a:r>
          </a:p>
          <a:p>
            <a:r>
              <a:rPr lang="ru-RU" dirty="0"/>
              <a:t>Выполнение  и невыполнение условия (истинность и ложность высказывания). Простые и составные условия. Запись составных условий. </a:t>
            </a:r>
          </a:p>
          <a:p>
            <a:r>
              <a:rPr lang="ru-RU" dirty="0"/>
              <a:t>Конструкция «повторения»: циклы с заданным числом повторений, с условием выполнения, с переменной цикла. </a:t>
            </a:r>
            <a:r>
              <a:rPr lang="ru-RU" i="1" dirty="0"/>
              <a:t>Проверка условия выполнения цикла до начала выполнения тела цикла и после выполнения тела цикла: постусловие и предусловие цикла. Инвариант цикла.</a:t>
            </a:r>
            <a:endParaRPr lang="ru-RU" dirty="0"/>
          </a:p>
          <a:p>
            <a:r>
              <a:rPr lang="ru-RU" dirty="0"/>
              <a:t>Запись алгоритмических конструкций в выбранном языке программирования.</a:t>
            </a:r>
          </a:p>
          <a:p>
            <a:r>
              <a:rPr lang="ru-RU" i="1" dirty="0"/>
              <a:t>Примеры записи команд ветвления и повторения и других конструкций в различных алгоритмических языках.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Алгоритмические конструкции</a:t>
            </a:r>
          </a:p>
        </p:txBody>
      </p:sp>
    </p:spTree>
    <p:extLst>
      <p:ext uri="{BB962C8B-B14F-4D97-AF65-F5344CB8AC3E}">
        <p14:creationId xmlns:p14="http://schemas.microsoft.com/office/powerpoint/2010/main" val="342106085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Компоненты алгоритмической культуры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ru-RU" sz="2800" dirty="0"/>
              <a:t>Понятие алгоритма и его свойств</a:t>
            </a:r>
          </a:p>
          <a:p>
            <a:pPr marL="0" indent="0">
              <a:buNone/>
              <a:defRPr/>
            </a:pPr>
            <a:r>
              <a:rPr lang="ru-RU" sz="2800" dirty="0"/>
              <a:t>Толкование понятия на интуитивно-наглядном уровне.</a:t>
            </a:r>
          </a:p>
          <a:p>
            <a:pPr marL="0" indent="0">
              <a:buNone/>
              <a:defRPr/>
            </a:pPr>
            <a:r>
              <a:rPr lang="ru-RU" sz="2800" dirty="0"/>
              <a:t>Содержательные свойства алгоритмов:</a:t>
            </a:r>
          </a:p>
          <a:p>
            <a:pPr marL="2383473" indent="-342900">
              <a:buFont typeface="Arial" panose="020B0604020202020204" pitchFamily="34" charset="0"/>
              <a:buChar char="•"/>
              <a:defRPr/>
            </a:pPr>
            <a:r>
              <a:rPr lang="ru-RU" sz="2800" dirty="0" smtClean="0"/>
              <a:t>понятность</a:t>
            </a:r>
          </a:p>
          <a:p>
            <a:pPr marL="2383473" indent="-342900">
              <a:buFont typeface="Arial" panose="020B0604020202020204" pitchFamily="34" charset="0"/>
              <a:buChar char="•"/>
              <a:defRPr/>
            </a:pPr>
            <a:r>
              <a:rPr lang="ru-RU" sz="2800" dirty="0" smtClean="0"/>
              <a:t>массовость</a:t>
            </a:r>
          </a:p>
          <a:p>
            <a:pPr marL="2383473" indent="-342900">
              <a:buFont typeface="Arial" panose="020B0604020202020204" pitchFamily="34" charset="0"/>
              <a:buChar char="•"/>
              <a:defRPr/>
            </a:pPr>
            <a:r>
              <a:rPr lang="ru-RU" sz="2800" dirty="0" smtClean="0"/>
              <a:t>детерминированность</a:t>
            </a:r>
          </a:p>
          <a:p>
            <a:pPr marL="2383473" indent="-342900">
              <a:buFont typeface="Arial" panose="020B0604020202020204" pitchFamily="34" charset="0"/>
              <a:buChar char="•"/>
              <a:defRPr/>
            </a:pPr>
            <a:r>
              <a:rPr lang="ru-RU" sz="2800" dirty="0" smtClean="0"/>
              <a:t>результативность</a:t>
            </a:r>
          </a:p>
          <a:p>
            <a:pPr marL="1789113" indent="0">
              <a:buNone/>
              <a:defRPr/>
            </a:pP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4769489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7618" y="260648"/>
            <a:ext cx="9176854" cy="64807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/>
            </a:r>
            <a:br>
              <a:rPr lang="ru-RU" dirty="0"/>
            </a:br>
            <a:r>
              <a:rPr lang="ru-RU" sz="4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алгоритмов и программ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369" y="908720"/>
            <a:ext cx="11169748" cy="5793508"/>
          </a:xfrm>
          <a:solidFill>
            <a:schemeClr val="bg1"/>
          </a:solidFill>
        </p:spPr>
        <p:txBody>
          <a:bodyPr>
            <a:normAutofit fontScale="47500" lnSpcReduction="20000"/>
          </a:bodyPr>
          <a:lstStyle/>
          <a:p>
            <a:pPr marL="11430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 dirty="0"/>
              <a:t>Оператор присваивания. </a:t>
            </a:r>
            <a:r>
              <a:rPr lang="ru-RU" sz="3800" i="1" dirty="0"/>
              <a:t>Представление о структурах данных</a:t>
            </a:r>
            <a:r>
              <a:rPr lang="ru-RU" sz="3800" i="1" dirty="0" smtClean="0"/>
              <a:t>. </a:t>
            </a:r>
            <a:r>
              <a:rPr lang="ru-RU" sz="3800" dirty="0" smtClean="0"/>
              <a:t>Константы </a:t>
            </a:r>
            <a:r>
              <a:rPr lang="ru-RU" sz="3800" dirty="0"/>
              <a:t>и переменные. Переменная: имя и значение. Типы переменных: целые, вещественные, </a:t>
            </a:r>
            <a:r>
              <a:rPr lang="ru-RU" sz="3800" i="1" dirty="0"/>
              <a:t>символьные, строковые, логические</a:t>
            </a:r>
            <a:r>
              <a:rPr lang="ru-RU" sz="3800" dirty="0"/>
              <a:t>. Табличные величины (массивы). Одномерные массивы. </a:t>
            </a:r>
            <a:r>
              <a:rPr lang="ru-RU" sz="3800" i="1" dirty="0"/>
              <a:t>Двумерные массивы.</a:t>
            </a:r>
            <a:endParaRPr lang="ru-RU" sz="3800" dirty="0"/>
          </a:p>
          <a:p>
            <a:pPr marL="11430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 dirty="0"/>
              <a:t>Примеры задач обработки данных</a:t>
            </a:r>
            <a:r>
              <a:rPr lang="ru-RU" sz="3800" dirty="0" smtClean="0"/>
              <a:t>: нахождение </a:t>
            </a:r>
            <a:r>
              <a:rPr lang="ru-RU" sz="3800" dirty="0"/>
              <a:t>минимального и максимального числа из двух, трех, четырех данных чисел</a:t>
            </a:r>
            <a:r>
              <a:rPr lang="ru-RU" sz="3800" dirty="0" smtClean="0"/>
              <a:t>; нахождение </a:t>
            </a:r>
            <a:r>
              <a:rPr lang="ru-RU" sz="3800" dirty="0"/>
              <a:t>всех корней заданного квадратного уравнения</a:t>
            </a:r>
            <a:r>
              <a:rPr lang="ru-RU" sz="3800" dirty="0" smtClean="0"/>
              <a:t>; заполнение </a:t>
            </a:r>
            <a:r>
              <a:rPr lang="ru-RU" sz="3800" dirty="0"/>
              <a:t>числового массива в соответствии с формулой или путем ввода чисел</a:t>
            </a:r>
            <a:r>
              <a:rPr lang="ru-RU" sz="3800" dirty="0" smtClean="0"/>
              <a:t>; нахождение </a:t>
            </a:r>
            <a:r>
              <a:rPr lang="ru-RU" sz="3800" dirty="0"/>
              <a:t>суммы элементов данной конечной числовой последовательности или массива</a:t>
            </a:r>
            <a:r>
              <a:rPr lang="ru-RU" sz="3800" dirty="0" smtClean="0"/>
              <a:t>; нахождение </a:t>
            </a:r>
            <a:r>
              <a:rPr lang="ru-RU" sz="3800" dirty="0"/>
              <a:t>минимального (максимального) элемента массива.</a:t>
            </a:r>
          </a:p>
          <a:p>
            <a:pPr marL="11430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 dirty="0"/>
              <a:t>Знакомство с алгоритмами решения этих задач. Реализации этих алгоритмов в выбранной среде программирования.</a:t>
            </a:r>
          </a:p>
          <a:p>
            <a:pPr marL="11430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 dirty="0"/>
              <a:t>Составление алгоритмов и программ по управлению исполнителями Робот, Черепашка, Чертежник и др.</a:t>
            </a:r>
          </a:p>
          <a:p>
            <a:pPr marL="11430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 i="1" dirty="0"/>
              <a:t>Знакомство с постановками более сложных задач обработки данных и алгоритмами их решения: сортировка массива, выполнение поэлементных операций с массивами; обработка целых чисел, представленных записями в десятичной и двоичной системах счисления, нахождение наибольшего общего делителя (алгоритм Евклида).</a:t>
            </a:r>
            <a:endParaRPr lang="ru-RU" sz="3800" dirty="0"/>
          </a:p>
          <a:p>
            <a:pPr marL="11430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 dirty="0"/>
              <a:t>Понятие об этапах разработки программ: составление требований к программе, выбор алгоритма и его реализация в виде программы на выбранном алгоритмическом языке, отладка программы с помощью выбранной системы программирования, тестирование.</a:t>
            </a:r>
          </a:p>
          <a:p>
            <a:pPr marL="11430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 dirty="0"/>
              <a:t>Простейшие приемы диалоговой отладки программ (выбор точки останова, пошаговое выполнение, просмотр значений величин, отладочный вывод).</a:t>
            </a:r>
          </a:p>
          <a:p>
            <a:pPr marL="11430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 dirty="0"/>
              <a:t>Знакомство с документированием программ. </a:t>
            </a:r>
            <a:r>
              <a:rPr lang="ru-RU" sz="3800" i="1" dirty="0"/>
              <a:t>Составление описания программы по образцу.</a:t>
            </a:r>
            <a:endParaRPr lang="ru-RU" sz="3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85357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61514" y="1882020"/>
            <a:ext cx="8721294" cy="2304255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ru-RU" sz="2800" dirty="0" smtClean="0"/>
              <a:t>Сложность </a:t>
            </a:r>
            <a:r>
              <a:rPr lang="ru-RU" sz="2800" dirty="0"/>
              <a:t>вычисления: количество выполненных операций, размер используемой памяти; их зависимость от размера исходных данных. Примеры коротких программ, выполняющих много шагов по обработке небольшого объема данных; примеры коротких программ, выполняющих обработку большого объема данных.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77046" y="401325"/>
            <a:ext cx="9985109" cy="1224136"/>
          </a:xfrm>
        </p:spPr>
        <p:txBody>
          <a:bodyPr>
            <a:normAutofit/>
          </a:bodyPr>
          <a:lstStyle/>
          <a:p>
            <a:pPr algn="l"/>
            <a:r>
              <a:rPr lang="ru-RU" sz="4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</a:t>
            </a:r>
            <a:r>
              <a:rPr lang="ru-RU" sz="4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3534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130" y="427523"/>
            <a:ext cx="4432766" cy="329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1697" y="3164471"/>
            <a:ext cx="4678229" cy="29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Рисунок 4" descr="scree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7462" y="427523"/>
            <a:ext cx="4935000" cy="355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87445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699" y="140677"/>
            <a:ext cx="4443859" cy="60537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552" y="529077"/>
            <a:ext cx="3533775" cy="2085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6552" y="2744956"/>
            <a:ext cx="4772025" cy="1295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6552" y="4389120"/>
            <a:ext cx="4896207" cy="11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6747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43201" y="1100628"/>
            <a:ext cx="5024699" cy="4704636"/>
          </a:xfrm>
        </p:spPr>
        <p:txBody>
          <a:bodyPr>
            <a:normAutofit fontScale="70000" lnSpcReduction="20000"/>
          </a:bodyPr>
          <a:lstStyle/>
          <a:p>
            <a:pPr marL="365125" indent="-365125">
              <a:buFont typeface="Wingdings" panose="05000000000000000000" pitchFamily="2" charset="2"/>
              <a:buChar char="§"/>
            </a:pPr>
            <a:r>
              <a:rPr lang="ru-RU" sz="3400" dirty="0">
                <a:solidFill>
                  <a:schemeClr val="tx1"/>
                </a:solidFill>
                <a:latin typeface="Calibri" panose="020F0502020204030204" pitchFamily="34" charset="0"/>
              </a:rPr>
              <a:t>Программная среда для создания цифровых объектов</a:t>
            </a:r>
            <a:endParaRPr lang="en-US" sz="3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65125" indent="-365125">
              <a:buFont typeface="Wingdings" panose="05000000000000000000" pitchFamily="2" charset="2"/>
              <a:buChar char="§"/>
            </a:pPr>
            <a:r>
              <a:rPr lang="ru-RU" sz="3400" dirty="0">
                <a:solidFill>
                  <a:schemeClr val="tx1"/>
                </a:solidFill>
                <a:latin typeface="Calibri" panose="020F0502020204030204" pitchFamily="34" charset="0"/>
              </a:rPr>
              <a:t>«Низкий» порог и большие возможности</a:t>
            </a:r>
          </a:p>
          <a:p>
            <a:pPr marL="365125" indent="-365125">
              <a:buFont typeface="Wingdings" panose="05000000000000000000" pitchFamily="2" charset="2"/>
              <a:buChar char="§"/>
            </a:pPr>
            <a:r>
              <a:rPr lang="ru-RU" sz="3400" dirty="0">
                <a:solidFill>
                  <a:schemeClr val="tx1"/>
                </a:solidFill>
                <a:latin typeface="Calibri" panose="020F0502020204030204" pitchFamily="34" charset="0"/>
              </a:rPr>
              <a:t>Дети создают свои собственные объекты и обмениваются ими</a:t>
            </a:r>
          </a:p>
          <a:p>
            <a:pPr marL="365125" indent="-365125">
              <a:buFont typeface="Wingdings" panose="05000000000000000000" pitchFamily="2" charset="2"/>
              <a:buChar char="§"/>
            </a:pPr>
            <a:r>
              <a:rPr lang="ru-RU" sz="3400" dirty="0">
                <a:solidFill>
                  <a:schemeClr val="tx1"/>
                </a:solidFill>
                <a:latin typeface="Calibri" panose="020F0502020204030204" pitchFamily="34" charset="0"/>
              </a:rPr>
              <a:t>Сообщества, в которых участники обмениваются и обсуждают результаты своей деятельности - конкретные объекты, программы, рисунки и т.п. </a:t>
            </a:r>
          </a:p>
          <a:p>
            <a:pPr marL="365125" indent="-365125">
              <a:buFont typeface="Wingdings" panose="05000000000000000000" pitchFamily="2" charset="2"/>
              <a:buChar char="§"/>
            </a:pPr>
            <a:r>
              <a:rPr lang="ru-RU" sz="3400" dirty="0">
                <a:solidFill>
                  <a:schemeClr val="tx1"/>
                </a:solidFill>
                <a:latin typeface="Calibri" panose="020F0502020204030204" pitchFamily="34" charset="0"/>
              </a:rPr>
              <a:t>Возможность обсуждения и критики как основа обучения</a:t>
            </a:r>
          </a:p>
          <a:p>
            <a:endParaRPr lang="ru-RU" sz="4800" b="1" spc="-5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2300193" y="1124744"/>
            <a:ext cx="2440859" cy="3623500"/>
            <a:chOff x="1785918" y="2928934"/>
            <a:chExt cx="3790959" cy="3735614"/>
          </a:xfrm>
        </p:grpSpPr>
        <p:pic>
          <p:nvPicPr>
            <p:cNvPr id="5" name="Picture 2" descr="Scratch 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918" y="2928934"/>
              <a:ext cx="3166843" cy="2928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918" y="3897004"/>
              <a:ext cx="3790959" cy="2767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285271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" t="4602" r="5367" b="5439"/>
          <a:stretch/>
        </p:blipFill>
        <p:spPr bwMode="auto">
          <a:xfrm>
            <a:off x="3307081" y="1674057"/>
            <a:ext cx="5465299" cy="4051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78858" y="463286"/>
            <a:ext cx="3321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Анимация</a:t>
            </a:r>
          </a:p>
        </p:txBody>
      </p:sp>
    </p:spTree>
    <p:extLst>
      <p:ext uri="{BB962C8B-B14F-4D97-AF65-F5344CB8AC3E}">
        <p14:creationId xmlns:p14="http://schemas.microsoft.com/office/powerpoint/2010/main" val="121789524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853" y="945251"/>
            <a:ext cx="4096961" cy="437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6852" y="422031"/>
            <a:ext cx="7423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Усложняем движение – добавляем повороты: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172" y="945253"/>
            <a:ext cx="565785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6754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23"/>
          <p:cNvPicPr/>
          <p:nvPr/>
        </p:nvPicPr>
        <p:blipFill rotWithShape="1">
          <a:blip r:embed="rId2"/>
          <a:srcRect l="3264" t="3449" r="4902" b="4658"/>
          <a:stretch/>
        </p:blipFill>
        <p:spPr bwMode="auto">
          <a:xfrm>
            <a:off x="3074963" y="703386"/>
            <a:ext cx="2537918" cy="26466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Изображение24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944936" y="707450"/>
            <a:ext cx="2806340" cy="2642567"/>
          </a:xfrm>
          <a:prstGeom prst="rect">
            <a:avLst/>
          </a:prstGeom>
          <a:ln>
            <a:noFill/>
          </a:ln>
        </p:spPr>
      </p:pic>
      <p:pic>
        <p:nvPicPr>
          <p:cNvPr id="4" name="Изображение25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3074963" y="3671670"/>
            <a:ext cx="2537918" cy="2588455"/>
          </a:xfrm>
          <a:prstGeom prst="rect">
            <a:avLst/>
          </a:prstGeom>
        </p:spPr>
      </p:pic>
      <p:pic>
        <p:nvPicPr>
          <p:cNvPr id="5" name="Изображение27"/>
          <p:cNvPicPr/>
          <p:nvPr/>
        </p:nvPicPr>
        <p:blipFill>
          <a:blip r:embed="rId5"/>
          <a:srcRect r="2882"/>
          <a:stretch>
            <a:fillRect/>
          </a:stretch>
        </p:blipFill>
        <p:spPr bwMode="auto">
          <a:xfrm>
            <a:off x="5944936" y="3671670"/>
            <a:ext cx="2806340" cy="258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472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5563" y="0"/>
            <a:ext cx="4761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Кошки-Мышки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68528" y="1266092"/>
            <a:ext cx="73644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С помощью клавиатуры вы будете управлять Мышкой, пытаясь убежать от преследующей её Кошки.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381" y="3178516"/>
            <a:ext cx="4600575" cy="255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7499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468" y="397783"/>
            <a:ext cx="7339819" cy="540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6103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Компоненты алгоритмической культуры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Понятие языка описания алгоритмов</a:t>
            </a:r>
          </a:p>
          <a:p>
            <a:pPr marL="0" indent="0">
              <a:buNone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Понимание необходимости строго следовать границам языковых возможностей в общении с тем или иным исполнителем</a:t>
            </a:r>
          </a:p>
          <a:p>
            <a:pPr marL="0" indent="0">
              <a:buNone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Уровень формализации описания</a:t>
            </a:r>
          </a:p>
          <a:p>
            <a:pPr marL="0" indent="0">
              <a:buNone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Умение работать с языками различных уровней формализации (полное отсутствие формализации, формализация в той или иной мере, абсолютная формализация) с учетом фактора понятности для исполнителя</a:t>
            </a:r>
          </a:p>
          <a:p>
            <a:pPr marL="1789113" indent="0">
              <a:buNone/>
              <a:defRPr/>
            </a:pP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894576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051" y="1052440"/>
            <a:ext cx="3779044" cy="3543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095" y="2357072"/>
            <a:ext cx="3593306" cy="34099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01933" y="129110"/>
            <a:ext cx="8064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Программируем клавиши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8652" y="4763318"/>
            <a:ext cx="38954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Управляем мышкой!</a:t>
            </a:r>
          </a:p>
          <a:p>
            <a:r>
              <a:rPr lang="ru-RU" sz="2000" dirty="0"/>
              <a:t>Как можно изменить скорость мышки?</a:t>
            </a:r>
          </a:p>
        </p:txBody>
      </p:sp>
    </p:spTree>
    <p:extLst>
      <p:ext uri="{BB962C8B-B14F-4D97-AF65-F5344CB8AC3E}">
        <p14:creationId xmlns:p14="http://schemas.microsoft.com/office/powerpoint/2010/main" val="276440538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392" y="1607675"/>
            <a:ext cx="3777815" cy="37380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67451" y="491421"/>
            <a:ext cx="7278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Программируем кошку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251" y="2312012"/>
            <a:ext cx="4436269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0395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2300" y="350744"/>
            <a:ext cx="4889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Другие сюжеты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554" y="1642604"/>
            <a:ext cx="2786832" cy="31963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016" y="1274076"/>
            <a:ext cx="3311378" cy="22569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596" y="3645024"/>
            <a:ext cx="3988472" cy="199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4513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4767" y="308541"/>
            <a:ext cx="5375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Уроки геометрии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953" y="459103"/>
            <a:ext cx="3514510" cy="55337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109" y="1525759"/>
            <a:ext cx="3014663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5731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319976" y="476252"/>
            <a:ext cx="7348026" cy="54927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Scratch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679" y="1484784"/>
            <a:ext cx="3699905" cy="33717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108" y="1268763"/>
            <a:ext cx="2680803" cy="25999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9680" y="5002609"/>
            <a:ext cx="4298287" cy="11378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404" y="5315819"/>
            <a:ext cx="5422106" cy="1257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54478" y="4407601"/>
            <a:ext cx="2646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http://metodist.lbz.ru/</a:t>
            </a:r>
            <a:endParaRPr lang="ru-RU" dirty="0"/>
          </a:p>
        </p:txBody>
      </p:sp>
      <p:pic>
        <p:nvPicPr>
          <p:cNvPr id="14338" name="Picture 2" descr="Scratch - новости, дата выхода, системные требования, реценз…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29" t="16665" r="5729" b="17816"/>
          <a:stretch/>
        </p:blipFill>
        <p:spPr bwMode="auto">
          <a:xfrm>
            <a:off x="2282434" y="1016732"/>
            <a:ext cx="80724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6595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378634" y="214313"/>
            <a:ext cx="9160779" cy="1143000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УМК по информатике для основной школы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8634" y="1797149"/>
            <a:ext cx="9324536" cy="4525963"/>
          </a:xfrm>
        </p:spPr>
        <p:txBody>
          <a:bodyPr rtlCol="0">
            <a:normAutofit fontScale="85000" lnSpcReduction="20000"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/>
              <a:t>Н.Д. </a:t>
            </a:r>
            <a:r>
              <a:rPr lang="ru-RU" b="1" i="1" dirty="0" err="1" smtClean="0"/>
              <a:t>Угринович</a:t>
            </a:r>
            <a:endParaRPr lang="ru-RU" b="1" i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dirty="0"/>
              <a:t>Основы алгоритмизации и объектно-ориентированного программирования – 15 ч (9 класс)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/>
              <a:t>И.Г. Семакин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dirty="0"/>
              <a:t>Введение в программирование – 15 ч (9 класс)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/>
              <a:t>Л.Л. Босова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dirty="0"/>
              <a:t>Основы алгоритмизации – 10 ч (8 класс)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dirty="0"/>
              <a:t>Начала программирования – 10 ч (8 класс)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dirty="0"/>
              <a:t>Алгоритмизация и программирование – 8 ч (9 класс)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/>
              <a:t>Ю.А. Быкадоров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dirty="0"/>
              <a:t>Введение в программирование – 5/12 (9 класс)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dirty="0"/>
              <a:t>Исполнитель «Фломастер» – 5/11 (9 класс)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dirty="0"/>
              <a:t>Программирование на языках </a:t>
            </a:r>
            <a:r>
              <a:rPr lang="en-US" sz="2800" dirty="0"/>
              <a:t>JavaScript </a:t>
            </a:r>
            <a:r>
              <a:rPr lang="ru-RU" sz="2800" dirty="0"/>
              <a:t>и </a:t>
            </a:r>
            <a:r>
              <a:rPr lang="en-US" sz="2800" dirty="0"/>
              <a:t>Pascal – 8/18 (9 </a:t>
            </a:r>
            <a:r>
              <a:rPr lang="ru-RU" sz="2800" dirty="0"/>
              <a:t>класс)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ru-RU" sz="2800" dirty="0"/>
          </a:p>
          <a:p>
            <a:pPr marL="0" indent="0">
              <a:spcAft>
                <a:spcPts val="0"/>
              </a:spcAft>
              <a:buNone/>
              <a:defRPr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4008426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206" y="287338"/>
            <a:ext cx="8651607" cy="51435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Старшая </a:t>
            </a: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школа. Базовый уровень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6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7"/>
          <a:stretch/>
        </p:blipFill>
        <p:spPr bwMode="auto">
          <a:xfrm>
            <a:off x="1255991" y="1041009"/>
            <a:ext cx="9308822" cy="514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95527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18" y="918431"/>
            <a:ext cx="9514031" cy="532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13206" y="287338"/>
            <a:ext cx="8651607" cy="514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Старшая школа. Углублённый уровень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159405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9637" y="1688123"/>
            <a:ext cx="576775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600" dirty="0" smtClean="0">
                <a:solidFill>
                  <a:schemeClr val="accent2"/>
                </a:solidFill>
              </a:rPr>
              <a:t>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70258"/>
      </p:ext>
    </p:extLst>
  </p:cSld>
  <p:clrMapOvr>
    <a:masterClrMapping/>
  </p:clrMapOvr>
  <p:transition spd="slow">
    <p:wedg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 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емёнович 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ыготский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5052" y="1960865"/>
            <a:ext cx="5655212" cy="4023360"/>
          </a:xfrm>
        </p:spPr>
        <p:txBody>
          <a:bodyPr>
            <a:normAutofit/>
          </a:bodyPr>
          <a:lstStyle/>
          <a:p>
            <a:pPr marL="109537" indent="0">
              <a:buNone/>
            </a:pPr>
            <a:r>
              <a:rPr lang="ru-RU" sz="2800" dirty="0"/>
              <a:t>Изучение истории формирования высших психических функций (памяти, внимания, мышления) как образований, складывающихся на основе элементарных психических функций, опосредуемых психологическими </a:t>
            </a:r>
            <a:r>
              <a:rPr lang="ru-RU" sz="2800" dirty="0" smtClean="0"/>
              <a:t>орудиями  </a:t>
            </a:r>
            <a:endParaRPr lang="ru-RU" sz="2800" dirty="0"/>
          </a:p>
        </p:txBody>
      </p:sp>
      <p:pic>
        <p:nvPicPr>
          <p:cNvPr id="3074" name="Picture 2" descr="Картинки по запросу Выготс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1817318"/>
            <a:ext cx="3169138" cy="431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23637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Компоненты алгоритмической культуры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sz="2400" dirty="0"/>
              <a:t>Принцип дискретности (</a:t>
            </a:r>
            <a:r>
              <a:rPr lang="ru-RU" sz="2400" dirty="0" err="1"/>
              <a:t>пошаговости</a:t>
            </a:r>
            <a:r>
              <a:rPr lang="ru-RU" sz="2400" dirty="0"/>
              <a:t>) описания</a:t>
            </a:r>
          </a:p>
          <a:p>
            <a:pPr marL="0" indent="0">
              <a:buNone/>
              <a:defRPr/>
            </a:pPr>
            <a:r>
              <a:rPr lang="ru-RU" sz="2400" dirty="0"/>
              <a:t>Выделение четкой последовательности допустимых элементарных действий, приводящих к требуемому результату:</a:t>
            </a:r>
          </a:p>
          <a:p>
            <a:pPr marL="434340" indent="-342900">
              <a:buFont typeface="Arial" panose="020B0604020202020204" pitchFamily="34" charset="0"/>
              <a:buChar char="•"/>
              <a:defRPr/>
            </a:pPr>
            <a:r>
              <a:rPr lang="ru-RU" sz="2400" dirty="0" smtClean="0"/>
              <a:t>предложения</a:t>
            </a:r>
          </a:p>
          <a:p>
            <a:pPr marL="434340" indent="-342900">
              <a:buFont typeface="Arial" panose="020B0604020202020204" pitchFamily="34" charset="0"/>
              <a:buChar char="•"/>
              <a:defRPr/>
            </a:pPr>
            <a:r>
              <a:rPr lang="ru-RU" sz="2400" dirty="0" smtClean="0"/>
              <a:t>блоки</a:t>
            </a:r>
          </a:p>
          <a:p>
            <a:pPr marL="434340" indent="-342900">
              <a:buFont typeface="Arial" panose="020B0604020202020204" pitchFamily="34" charset="0"/>
              <a:buChar char="•"/>
              <a:defRPr/>
            </a:pPr>
            <a:r>
              <a:rPr lang="ru-RU" sz="2400" dirty="0" smtClean="0"/>
              <a:t>команды</a:t>
            </a:r>
          </a:p>
          <a:p>
            <a:pPr marL="434340" indent="-342900">
              <a:buFont typeface="Arial" panose="020B0604020202020204" pitchFamily="34" charset="0"/>
              <a:buChar char="•"/>
              <a:defRPr/>
            </a:pPr>
            <a:r>
              <a:rPr lang="ru-RU" sz="2400" dirty="0" smtClean="0"/>
              <a:t>операторы</a:t>
            </a:r>
          </a:p>
          <a:p>
            <a:pPr marL="1789113" indent="0">
              <a:buNone/>
              <a:defRPr/>
            </a:pP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5960594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Инструментальный метод в психологии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21348" y="2031755"/>
            <a:ext cx="8599759" cy="4143962"/>
          </a:xfrm>
        </p:spPr>
        <p:txBody>
          <a:bodyPr>
            <a:normAutofit/>
          </a:bodyPr>
          <a:lstStyle/>
          <a:p>
            <a:pPr marL="109537" indent="0">
              <a:buNone/>
            </a:pPr>
            <a:r>
              <a:rPr lang="ru-RU" sz="2800" dirty="0"/>
              <a:t>Психологические орудия – искусственные образования; по своей природе они суть социальные, а не органические или индивидуальные приспособления; они направлены на овладение процессами – чужого или своего так, как техника направлена на овладение процессами </a:t>
            </a:r>
            <a:r>
              <a:rPr lang="ru-RU" sz="2800" dirty="0" smtClean="0"/>
              <a:t>природы.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9051987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Инструментальный метод в психологии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09822" y="2031754"/>
            <a:ext cx="9791113" cy="4200233"/>
          </a:xfrm>
        </p:spPr>
        <p:txBody>
          <a:bodyPr>
            <a:normAutofit lnSpcReduction="10000"/>
          </a:bodyPr>
          <a:lstStyle/>
          <a:p>
            <a:pPr marL="109537" indent="0">
              <a:buNone/>
            </a:pPr>
            <a:r>
              <a:rPr lang="ru-RU" sz="2800" dirty="0"/>
              <a:t>Включение орудия в процесс поведения, во-первых вызывает к деятельности целый ряд новых функций, связанных с использованием данного орудия и с управлением ним;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во-вторых</a:t>
            </a:r>
            <a:r>
              <a:rPr lang="ru-RU" sz="2800" dirty="0"/>
              <a:t>, отменяет и делает ненужным целый ряд естественных процессов, работу которых выполняет орудие;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в-третьих</a:t>
            </a:r>
            <a:r>
              <a:rPr lang="ru-RU" sz="2800" dirty="0"/>
              <a:t>, видоизменяет протекание и отдельные моменты (интенсивность, длительность, последовательность и т.п.) всех входящих в состав инструментального акта психических процессов, замещает одни функции другими, т.е. пересоздает, перестраивает всю структуру поведения  совершенно так же, как техническое орудие пересоздает весь строй трудовых </a:t>
            </a:r>
            <a:r>
              <a:rPr lang="ru-RU" sz="2800" dirty="0" smtClean="0"/>
              <a:t>операций.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719054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Инструментальный метод в психологии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7280" y="2031755"/>
            <a:ext cx="10058400" cy="4143962"/>
          </a:xfrm>
        </p:spPr>
        <p:txBody>
          <a:bodyPr>
            <a:normAutofit/>
          </a:bodyPr>
          <a:lstStyle/>
          <a:p>
            <a:pPr marL="109537" indent="0">
              <a:buNone/>
            </a:pPr>
            <a:r>
              <a:rPr lang="ru-RU" sz="2800" dirty="0" smtClean="0"/>
              <a:t>Примеры</a:t>
            </a:r>
            <a:r>
              <a:rPr lang="ru-RU" sz="2800" dirty="0"/>
              <a:t>: язык, различные формы нумерации и счисления,  мнемотехнические приспособления, алгебраическая символика, произведения искусства, письмо, схемы, диаграммы, карты, чертежи, всевозможные условные знаки </a:t>
            </a:r>
            <a:r>
              <a:rPr lang="ru-RU" sz="2800" dirty="0" smtClean="0"/>
              <a:t>…</a:t>
            </a:r>
          </a:p>
          <a:p>
            <a:pPr marL="109537" indent="0">
              <a:buNone/>
            </a:pPr>
            <a:r>
              <a:rPr lang="ru-RU" sz="2800" dirty="0" smtClean="0"/>
              <a:t>Современные психологические орудия, способные </a:t>
            </a:r>
            <a:r>
              <a:rPr lang="ru-RU" sz="2800" dirty="0"/>
              <a:t>внести принципиальные изменения в процесс обучения (учения) </a:t>
            </a:r>
            <a:r>
              <a:rPr lang="ru-RU" sz="2800" dirty="0" smtClean="0"/>
              <a:t>детей - компьютеры, программирование, ИКТ</a:t>
            </a:r>
            <a:endParaRPr lang="ru-RU" sz="2800" dirty="0"/>
          </a:p>
          <a:p>
            <a:pPr marL="109537" indent="0">
              <a:buNone/>
            </a:pPr>
            <a:endParaRPr lang="ru-RU" sz="2800" dirty="0"/>
          </a:p>
          <a:p>
            <a:pPr marL="109537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1466406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otonight.ru/ih800/catalog/graffiti/1935_graff_vigodsk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3"/>
          <a:stretch/>
        </p:blipFill>
        <p:spPr bwMode="auto">
          <a:xfrm>
            <a:off x="2821785" y="0"/>
            <a:ext cx="6480720" cy="638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2363" y="443060"/>
            <a:ext cx="411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Спасибо за внимание!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121650404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Компоненты алгоритмической культуры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sz="2800" dirty="0"/>
              <a:t>Принцип </a:t>
            </a:r>
            <a:r>
              <a:rPr lang="ru-RU" sz="2800" dirty="0" err="1"/>
              <a:t>блочности</a:t>
            </a:r>
            <a:endParaRPr lang="ru-RU" sz="2800" dirty="0"/>
          </a:p>
          <a:p>
            <a:pPr marL="0" indent="0">
              <a:buNone/>
              <a:defRPr/>
            </a:pPr>
            <a:r>
              <a:rPr lang="ru-RU" sz="2800" dirty="0"/>
              <a:t>Умение расчленять сложную задачу на более простые компоненты</a:t>
            </a:r>
          </a:p>
          <a:p>
            <a:pPr marL="0" indent="0">
              <a:buNone/>
              <a:defRPr/>
            </a:pPr>
            <a:r>
              <a:rPr lang="ru-RU" sz="2800" dirty="0"/>
              <a:t>Принцип </a:t>
            </a:r>
            <a:r>
              <a:rPr lang="ru-RU" sz="2800" dirty="0" err="1"/>
              <a:t>блочности</a:t>
            </a:r>
            <a:r>
              <a:rPr lang="ru-RU" sz="2800" dirty="0"/>
              <a:t> как мыслительный прием: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Область неведомого можно поделить на самостоятельные части и исследовать каждую из них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Можно сгруппировать отдельные элементы в блоки, установить между ними связи и понять (обозреть) весь объект целиком </a:t>
            </a:r>
          </a:p>
          <a:p>
            <a:pPr marL="1789113" indent="0">
              <a:buNone/>
              <a:defRPr/>
            </a:pP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955153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Компоненты</a:t>
            </a:r>
            <a:r>
              <a:rPr lang="ru-RU" alt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алгоритмической культуры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Принцип ветвления</a:t>
            </a:r>
          </a:p>
          <a:p>
            <a:pPr marL="0" indent="0">
              <a:buNone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Умение описывать логические ситуации: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Умение предусматривать все возможные варианты исходных данных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Для конкретных значений исходных данных предусматривать единственный возможный путь исполнения алгоритма </a:t>
            </a:r>
          </a:p>
          <a:p>
            <a:pPr marL="1789113" indent="0">
              <a:buNone/>
              <a:defRPr/>
            </a:pP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97382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2352</TotalTime>
  <Words>2667</Words>
  <Application>Microsoft Office PowerPoint</Application>
  <PresentationFormat>Произвольный</PresentationFormat>
  <Paragraphs>251</Paragraphs>
  <Slides>73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74" baseType="lpstr">
      <vt:lpstr>Ретро</vt:lpstr>
      <vt:lpstr>Программирование  как социально значимый навык в информационном обществе</vt:lpstr>
      <vt:lpstr>Немного истории</vt:lpstr>
      <vt:lpstr>Презентация PowerPoint</vt:lpstr>
      <vt:lpstr>Компоненты алгоритмической культуры </vt:lpstr>
      <vt:lpstr>Компоненты алгоритмической культуры</vt:lpstr>
      <vt:lpstr>Компоненты алгоритмической культуры</vt:lpstr>
      <vt:lpstr>Компоненты алгоритмической культуры</vt:lpstr>
      <vt:lpstr>Компоненты алгоритмической культуры</vt:lpstr>
      <vt:lpstr>Компоненты алгоритмической культуры</vt:lpstr>
      <vt:lpstr>Компоненты алгоритмической культуры</vt:lpstr>
      <vt:lpstr>Компоненты алгоритмической культуры</vt:lpstr>
      <vt:lpstr>Компоненты алгоритмической культуры</vt:lpstr>
      <vt:lpstr>Симур Паперт</vt:lpstr>
      <vt:lpstr>Презентация PowerPoint</vt:lpstr>
      <vt:lpstr>Презентация PowerPoint</vt:lpstr>
      <vt:lpstr>Презентация PowerPoint</vt:lpstr>
      <vt:lpstr>Программирование – вторая грамотность?</vt:lpstr>
      <vt:lpstr>Презентация PowerPoint</vt:lpstr>
      <vt:lpstr>K–12 Computer Science Framework </vt:lpstr>
      <vt:lpstr>Алгоритмы и программирование</vt:lpstr>
      <vt:lpstr>Презентация PowerPoint</vt:lpstr>
      <vt:lpstr>Современные среды </vt:lpstr>
      <vt:lpstr>SCRATCH</vt:lpstr>
      <vt:lpstr>Презентация PowerPoint</vt:lpstr>
      <vt:lpstr>Основные составляющие алгоритмического мышления</vt:lpstr>
      <vt:lpstr>Алгоритмическое мышление</vt:lpstr>
      <vt:lpstr>Презентация PowerPoint</vt:lpstr>
      <vt:lpstr>Для самых маленьких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Китай</vt:lpstr>
      <vt:lpstr>Знакомство с разработкой алгоритмов  и программированием</vt:lpstr>
      <vt:lpstr>Разработка алгоритмов и программирование</vt:lpstr>
      <vt:lpstr>Типовые задачи</vt:lpstr>
      <vt:lpstr>Разработка алгоритмов и программирование</vt:lpstr>
      <vt:lpstr>Типовые задачи</vt:lpstr>
      <vt:lpstr>Презентация PowerPoint</vt:lpstr>
      <vt:lpstr>Мировые тенденции</vt:lpstr>
      <vt:lpstr>ФГОС НОО</vt:lpstr>
      <vt:lpstr>ФГОС НОО</vt:lpstr>
      <vt:lpstr>ПООП НОО</vt:lpstr>
      <vt:lpstr>ФГОС ООО. Математика и информатика</vt:lpstr>
      <vt:lpstr>ФГОС ООО. Метапредметные результаты</vt:lpstr>
      <vt:lpstr>ПООП ООО. Алгоритмы и элементы программирования </vt:lpstr>
      <vt:lpstr>Исполнители и алгоритмы. Управление исполнителями</vt:lpstr>
      <vt:lpstr>Алгоритмические конструкции</vt:lpstr>
      <vt:lpstr> Разработка алгоритмов и программ</vt:lpstr>
      <vt:lpstr>Анализ алгоритмов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Scratch</vt:lpstr>
      <vt:lpstr>УМК по информатике для основной школы</vt:lpstr>
      <vt:lpstr>Старшая школа. Базовый уровень</vt:lpstr>
      <vt:lpstr>Презентация PowerPoint</vt:lpstr>
      <vt:lpstr>Презентация PowerPoint</vt:lpstr>
      <vt:lpstr>Лев Семёнович Выготский</vt:lpstr>
      <vt:lpstr>Инструментальный метод в психологии</vt:lpstr>
      <vt:lpstr>Инструментальный метод в психологии</vt:lpstr>
      <vt:lpstr>Инструментальный метод в психологии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Алгоритмы  и программирование  для младших школьников</dc:title>
  <dc:creator>akulll</dc:creator>
  <cp:lastModifiedBy>user</cp:lastModifiedBy>
  <cp:revision>52</cp:revision>
  <dcterms:created xsi:type="dcterms:W3CDTF">2017-01-29T19:44:14Z</dcterms:created>
  <dcterms:modified xsi:type="dcterms:W3CDTF">2017-04-08T06:44:17Z</dcterms:modified>
</cp:coreProperties>
</file>